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9" r:id="rId1"/>
    <p:sldMasterId id="2147483732" r:id="rId2"/>
    <p:sldMasterId id="2147483750" r:id="rId3"/>
  </p:sldMasterIdLst>
  <p:notesMasterIdLst>
    <p:notesMasterId r:id="rId57"/>
  </p:notesMasterIdLst>
  <p:sldIdLst>
    <p:sldId id="256" r:id="rId4"/>
    <p:sldId id="261" r:id="rId5"/>
    <p:sldId id="262" r:id="rId6"/>
    <p:sldId id="264" r:id="rId7"/>
    <p:sldId id="313" r:id="rId8"/>
    <p:sldId id="316" r:id="rId9"/>
    <p:sldId id="357" r:id="rId10"/>
    <p:sldId id="359" r:id="rId11"/>
    <p:sldId id="358" r:id="rId12"/>
    <p:sldId id="361" r:id="rId13"/>
    <p:sldId id="363" r:id="rId14"/>
    <p:sldId id="364" r:id="rId15"/>
    <p:sldId id="292" r:id="rId16"/>
    <p:sldId id="326" r:id="rId17"/>
    <p:sldId id="258" r:id="rId18"/>
    <p:sldId id="263" r:id="rId19"/>
    <p:sldId id="315" r:id="rId20"/>
    <p:sldId id="270" r:id="rId21"/>
    <p:sldId id="300" r:id="rId22"/>
    <p:sldId id="302" r:id="rId23"/>
    <p:sldId id="303" r:id="rId24"/>
    <p:sldId id="304" r:id="rId25"/>
    <p:sldId id="305" r:id="rId26"/>
    <p:sldId id="308" r:id="rId27"/>
    <p:sldId id="365" r:id="rId28"/>
    <p:sldId id="355" r:id="rId29"/>
    <p:sldId id="323" r:id="rId30"/>
    <p:sldId id="265" r:id="rId31"/>
    <p:sldId id="274" r:id="rId32"/>
    <p:sldId id="338" r:id="rId33"/>
    <p:sldId id="339" r:id="rId34"/>
    <p:sldId id="340" r:id="rId35"/>
    <p:sldId id="342" r:id="rId36"/>
    <p:sldId id="341" r:id="rId37"/>
    <p:sldId id="352" r:id="rId38"/>
    <p:sldId id="344" r:id="rId39"/>
    <p:sldId id="257" r:id="rId40"/>
    <p:sldId id="324" r:id="rId41"/>
    <p:sldId id="269" r:id="rId42"/>
    <p:sldId id="343" r:id="rId43"/>
    <p:sldId id="317" r:id="rId44"/>
    <p:sldId id="318" r:id="rId45"/>
    <p:sldId id="319" r:id="rId46"/>
    <p:sldId id="320" r:id="rId47"/>
    <p:sldId id="321" r:id="rId48"/>
    <p:sldId id="266" r:id="rId49"/>
    <p:sldId id="309" r:id="rId50"/>
    <p:sldId id="310" r:id="rId51"/>
    <p:sldId id="322" r:id="rId52"/>
    <p:sldId id="275" r:id="rId53"/>
    <p:sldId id="268" r:id="rId54"/>
    <p:sldId id="327" r:id="rId55"/>
    <p:sldId id="362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ory slides" id="{667F2D9D-37E2-8345-8F80-D0F186F55D3F}">
          <p14:sldIdLst>
            <p14:sldId id="256"/>
            <p14:sldId id="261"/>
            <p14:sldId id="262"/>
            <p14:sldId id="264"/>
            <p14:sldId id="313"/>
            <p14:sldId id="316"/>
            <p14:sldId id="357"/>
            <p14:sldId id="359"/>
            <p14:sldId id="358"/>
            <p14:sldId id="361"/>
            <p14:sldId id="363"/>
            <p14:sldId id="364"/>
          </p14:sldIdLst>
        </p14:section>
        <p14:section name="COGS" id="{BB51E4B9-F896-4B4F-A501-315B0AB96FE4}">
          <p14:sldIdLst>
            <p14:sldId id="292"/>
          </p14:sldIdLst>
        </p14:section>
        <p14:section name="Technical slides" id="{C7AB8CE2-09DA-C146-8AE1-38B975F827A8}">
          <p14:sldIdLst>
            <p14:sldId id="326"/>
            <p14:sldId id="258"/>
            <p14:sldId id="263"/>
            <p14:sldId id="315"/>
            <p14:sldId id="270"/>
            <p14:sldId id="300"/>
            <p14:sldId id="302"/>
            <p14:sldId id="303"/>
            <p14:sldId id="304"/>
            <p14:sldId id="305"/>
            <p14:sldId id="308"/>
            <p14:sldId id="365"/>
            <p14:sldId id="355"/>
          </p14:sldIdLst>
        </p14:section>
        <p14:section name="Recommendations" id="{6636C012-42A6-7747-9109-CC5A2527536D}">
          <p14:sldIdLst>
            <p14:sldId id="323"/>
            <p14:sldId id="265"/>
            <p14:sldId id="274"/>
            <p14:sldId id="338"/>
            <p14:sldId id="339"/>
            <p14:sldId id="340"/>
            <p14:sldId id="342"/>
            <p14:sldId id="341"/>
          </p14:sldIdLst>
        </p14:section>
        <p14:section name="After the rebranding" id="{24F2CAA4-85B2-1F45-83DD-E00E9CE68C53}">
          <p14:sldIdLst>
            <p14:sldId id="352"/>
            <p14:sldId id="344"/>
            <p14:sldId id="257"/>
            <p14:sldId id="324"/>
            <p14:sldId id="269"/>
          </p14:sldIdLst>
        </p14:section>
        <p14:section name="Slides from previous presentation" id="{0DE9D09B-3263-1144-BD0D-99E9E8F41A20}">
          <p14:sldIdLst>
            <p14:sldId id="343"/>
          </p14:sldIdLst>
        </p14:section>
        <p14:section name="SWOT" id="{5F5C786E-01BE-5348-8135-3C49B0837EC3}">
          <p14:sldIdLst>
            <p14:sldId id="317"/>
            <p14:sldId id="318"/>
            <p14:sldId id="319"/>
            <p14:sldId id="320"/>
            <p14:sldId id="321"/>
          </p14:sldIdLst>
        </p14:section>
        <p14:section name="Revenue estimation" id="{1B67B716-D282-6645-9272-7228EE2A6C4A}">
          <p14:sldIdLst>
            <p14:sldId id="266"/>
            <p14:sldId id="309"/>
            <p14:sldId id="310"/>
            <p14:sldId id="322"/>
            <p14:sldId id="275"/>
          </p14:sldIdLst>
        </p14:section>
        <p14:section name="Timeline" id="{B6601275-7A36-8448-9F9D-FA4282F7B2EF}">
          <p14:sldIdLst>
            <p14:sldId id="268"/>
          </p14:sldIdLst>
        </p14:section>
        <p14:section name="Appendix" id="{88A2E2FD-8CE1-DA40-89C1-8E97CDFD0250}">
          <p14:sldIdLst>
            <p14:sldId id="327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00000"/>
    <a:srgbClr val="FF9300"/>
    <a:srgbClr val="3D3D3D"/>
    <a:srgbClr val="A3A3A3"/>
    <a:srgbClr val="F7CCAF"/>
    <a:srgbClr val="EC803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D32B-3530-4EFE-9BCF-021ED032EBA8}">
  <a:tblStyle styleId="{94F0D32B-3530-4EFE-9BCF-021ED032EB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2" autoAdjust="0"/>
    <p:restoredTop sz="94663"/>
  </p:normalViewPr>
  <p:slideViewPr>
    <p:cSldViewPr snapToGrid="0" snapToObjects="1" showGuides="1">
      <p:cViewPr>
        <p:scale>
          <a:sx n="156" d="100"/>
          <a:sy n="156" d="100"/>
        </p:scale>
        <p:origin x="392" y="176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 restaurants in</a:t>
            </a:r>
            <a:r>
              <a:rPr lang="en-US" baseline="0" dirty="0"/>
              <a:t> London </a:t>
            </a:r>
            <a:r>
              <a:rPr lang="en-US" b="0" baseline="0" dirty="0"/>
              <a:t>(TripAdvisor)</a:t>
            </a:r>
            <a:endParaRPr lang="en-US" b="0" dirty="0"/>
          </a:p>
        </c:rich>
      </c:tx>
      <c:layout>
        <c:manualLayout>
          <c:xMode val="edge"/>
          <c:yMode val="edge"/>
          <c:x val="0.1362577923555974"/>
          <c:y val="0.9202895069238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006645570768823"/>
          <c:y val="4.3420149247948431E-2"/>
          <c:w val="0.85371655761819254"/>
          <c:h val="0.559510565917843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2"/>
            </a:solidFill>
            <a:ln w="9525" cap="flat" cmpd="sng" algn="ctr">
              <a:noFill/>
              <a:miter lim="8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Feuil1!$A$2:$A$11</c:f>
              <c:strCache>
                <c:ptCount val="10"/>
                <c:pt idx="0">
                  <c:v>Pub restaurant</c:v>
                </c:pt>
                <c:pt idx="1">
                  <c:v>English (non-pub)</c:v>
                </c:pt>
                <c:pt idx="2">
                  <c:v>Asian fusion</c:v>
                </c:pt>
                <c:pt idx="3">
                  <c:v>Indian</c:v>
                </c:pt>
                <c:pt idx="4">
                  <c:v>Italian</c:v>
                </c:pt>
                <c:pt idx="5">
                  <c:v>Pizza restaurant</c:v>
                </c:pt>
                <c:pt idx="6">
                  <c:v>Chinese</c:v>
                </c:pt>
                <c:pt idx="7">
                  <c:v>Steak House</c:v>
                </c:pt>
                <c:pt idx="8">
                  <c:v>American restaurant</c:v>
                </c:pt>
                <c:pt idx="9">
                  <c:v>Garden centre restaurant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22311</c:v>
                </c:pt>
                <c:pt idx="1">
                  <c:v>12409</c:v>
                </c:pt>
                <c:pt idx="2">
                  <c:v>12106</c:v>
                </c:pt>
                <c:pt idx="3">
                  <c:v>12065</c:v>
                </c:pt>
                <c:pt idx="4">
                  <c:v>11894</c:v>
                </c:pt>
                <c:pt idx="5">
                  <c:v>11876</c:v>
                </c:pt>
                <c:pt idx="6">
                  <c:v>10326</c:v>
                </c:pt>
                <c:pt idx="7">
                  <c:v>8677</c:v>
                </c:pt>
                <c:pt idx="8">
                  <c:v>6309</c:v>
                </c:pt>
                <c:pt idx="9">
                  <c:v>6312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29-EB47-B1E8-D025773EE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7"/>
        <c:overlap val="-40"/>
        <c:axId val="104711536"/>
        <c:axId val="104712752"/>
      </c:barChart>
      <c:catAx>
        <c:axId val="10471153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712752"/>
        <c:crosses val="autoZero"/>
        <c:auto val="1"/>
        <c:lblAlgn val="ctr"/>
        <c:lblOffset val="100"/>
        <c:noMultiLvlLbl val="0"/>
      </c:catAx>
      <c:valAx>
        <c:axId val="10471275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471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bg1"/>
                </a:solidFill>
                <a:latin typeface="Reem Kufi" panose="020B0604020202020204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  <a:latin typeface="Reem Kufi" panose="020B0604020202020204"/>
              </a:rPr>
              <a:t>EARNINGS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bg1"/>
              </a:solidFill>
              <a:latin typeface="Reem Kufi" panose="020B0604020202020204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Earnings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C80-45F5-9F87-FDE3651B5B57}"/>
              </c:ext>
            </c:extLst>
          </c:dPt>
          <c:dPt>
            <c:idx val="1"/>
            <c:bubble3D val="0"/>
            <c:explosion val="7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C80-45F5-9F87-FDE3651B5B57}"/>
              </c:ext>
            </c:extLst>
          </c:dPt>
          <c:dPt>
            <c:idx val="2"/>
            <c:bubble3D val="0"/>
            <c:explosion val="15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C80-45F5-9F87-FDE3651B5B57}"/>
              </c:ext>
            </c:extLst>
          </c:dPt>
          <c:dPt>
            <c:idx val="3"/>
            <c:bubble3D val="0"/>
            <c:explosion val="7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80-45F5-9F87-FDE3651B5B57}"/>
              </c:ext>
            </c:extLst>
          </c:dPt>
          <c:dLbls>
            <c:dLbl>
              <c:idx val="0"/>
              <c:layout>
                <c:manualLayout>
                  <c:x val="0.10775888613933877"/>
                  <c:y val="0.14342624223851735"/>
                </c:manualLayout>
              </c:layout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80-45F5-9F87-FDE3651B5B57}"/>
                </c:ext>
              </c:extLst>
            </c:dLbl>
            <c:dLbl>
              <c:idx val="1"/>
              <c:layout>
                <c:manualLayout>
                  <c:x val="-0.12104577302973264"/>
                  <c:y val="0.18693798697094663"/>
                </c:manualLayout>
              </c:layout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80-45F5-9F87-FDE3651B5B57}"/>
                </c:ext>
              </c:extLst>
            </c:dLbl>
            <c:dLbl>
              <c:idx val="2"/>
              <c:layout>
                <c:manualLayout>
                  <c:x val="-0.12727865429761434"/>
                  <c:y val="-0.18342835393966037"/>
                </c:manualLayout>
              </c:layout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80-45F5-9F87-FDE3651B5B5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C80-45F5-9F87-FDE3651B5B57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Restaurant/Brunch</c:v>
                </c:pt>
                <c:pt idx="1">
                  <c:v>Restaurant/Dinner</c:v>
                </c:pt>
                <c:pt idx="2">
                  <c:v>Bar/Winter</c:v>
                </c:pt>
                <c:pt idx="3">
                  <c:v>Bar/Summer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1.4</c:v>
                </c:pt>
                <c:pt idx="1">
                  <c:v>2.6</c:v>
                </c:pt>
                <c:pt idx="2">
                  <c:v>3.5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80-45F5-9F87-FDE3651B5B5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94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885741367177526"/>
          <c:y val="0.31190788987906581"/>
          <c:w val="0.3633338415180728"/>
          <c:h val="0.583898207443960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latin typeface="Reem Kufi" panose="020B0604020202020204"/>
              <a:ea typeface="+mn-ea"/>
              <a:cs typeface="Adobe Arabic" panose="02040503050201020203" pitchFamily="18" charset="-78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4" Type="http://schemas.openxmlformats.org/officeDocument/2006/relationships/image" Target="../media/image8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4" Type="http://schemas.openxmlformats.org/officeDocument/2006/relationships/image" Target="../media/image8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BA829-BC61-4CB5-88C3-10298516A0B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2F2612-6565-4B4E-BB9E-2237CBF41B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800" b="1" dirty="0" err="1">
              <a:solidFill>
                <a:schemeClr val="bg1"/>
              </a:solidFill>
            </a:rPr>
            <a:t>Corporate</a:t>
          </a:r>
          <a:r>
            <a:rPr lang="fr-FR" sz="800" b="1" dirty="0">
              <a:solidFill>
                <a:schemeClr val="bg1"/>
              </a:solidFill>
            </a:rPr>
            <a:t> </a:t>
          </a:r>
          <a:r>
            <a:rPr lang="fr-FR" sz="800" b="1" dirty="0" err="1">
              <a:solidFill>
                <a:schemeClr val="bg1"/>
              </a:solidFill>
            </a:rPr>
            <a:t>dining</a:t>
          </a:r>
          <a:r>
            <a:rPr lang="fr-FR" sz="800" b="1" dirty="0">
              <a:solidFill>
                <a:schemeClr val="bg1"/>
              </a:solidFill>
            </a:rPr>
            <a:t>, </a:t>
          </a:r>
          <a:r>
            <a:rPr lang="fr-FR" sz="800" b="1" dirty="0" err="1">
              <a:solidFill>
                <a:schemeClr val="bg1"/>
              </a:solidFill>
            </a:rPr>
            <a:t>after</a:t>
          </a:r>
          <a:r>
            <a:rPr lang="fr-FR" sz="800" b="1" dirty="0">
              <a:solidFill>
                <a:schemeClr val="bg1"/>
              </a:solidFill>
            </a:rPr>
            <a:t> </a:t>
          </a:r>
          <a:r>
            <a:rPr lang="fr-FR" sz="800" b="1" dirty="0" err="1">
              <a:solidFill>
                <a:schemeClr val="bg1"/>
              </a:solidFill>
            </a:rPr>
            <a:t>work</a:t>
          </a:r>
          <a:endParaRPr lang="en-US" sz="800" dirty="0">
            <a:solidFill>
              <a:schemeClr val="bg1"/>
            </a:solidFill>
          </a:endParaRPr>
        </a:p>
      </dgm:t>
    </dgm:pt>
    <dgm:pt modelId="{060520B0-0B0F-4E7E-89BF-EAE6E2349127}" type="parTrans" cxnId="{7A2AEC18-62C2-4F73-BD33-BBD2F959170E}">
      <dgm:prSet/>
      <dgm:spPr/>
      <dgm:t>
        <a:bodyPr/>
        <a:lstStyle/>
        <a:p>
          <a:endParaRPr lang="en-US" sz="1100"/>
        </a:p>
      </dgm:t>
    </dgm:pt>
    <dgm:pt modelId="{AA9FA060-43D7-430F-9387-5CF829D21EE1}" type="sibTrans" cxnId="{7A2AEC18-62C2-4F73-BD33-BBD2F959170E}">
      <dgm:prSet/>
      <dgm:spPr/>
      <dgm:t>
        <a:bodyPr/>
        <a:lstStyle/>
        <a:p>
          <a:pPr>
            <a:lnSpc>
              <a:spcPct val="100000"/>
            </a:lnSpc>
          </a:pPr>
          <a:endParaRPr lang="en-US" sz="1100"/>
        </a:p>
      </dgm:t>
    </dgm:pt>
    <dgm:pt modelId="{592DC64A-D7CB-4276-A0D7-445390AC32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800" b="1" dirty="0" err="1">
              <a:solidFill>
                <a:schemeClr val="bg1"/>
              </a:solidFill>
            </a:rPr>
            <a:t>Thousands</a:t>
          </a:r>
          <a:r>
            <a:rPr lang="fr-FR" sz="800" b="1" dirty="0">
              <a:solidFill>
                <a:schemeClr val="bg1"/>
              </a:solidFill>
            </a:rPr>
            <a:t> of </a:t>
          </a:r>
          <a:r>
            <a:rPr lang="fr-FR" sz="800" b="1" dirty="0" err="1">
              <a:solidFill>
                <a:schemeClr val="bg1"/>
              </a:solidFill>
            </a:rPr>
            <a:t>corporate</a:t>
          </a:r>
          <a:r>
            <a:rPr lang="fr-FR" sz="800" b="1" dirty="0">
              <a:solidFill>
                <a:schemeClr val="bg1"/>
              </a:solidFill>
            </a:rPr>
            <a:t> people </a:t>
          </a:r>
          <a:r>
            <a:rPr lang="fr-FR" sz="800" b="1" dirty="0" err="1">
              <a:solidFill>
                <a:schemeClr val="bg1"/>
              </a:solidFill>
            </a:rPr>
            <a:t>working</a:t>
          </a:r>
          <a:r>
            <a:rPr lang="fr-FR" sz="800" b="1" dirty="0">
              <a:solidFill>
                <a:schemeClr val="bg1"/>
              </a:solidFill>
            </a:rPr>
            <a:t> in and </a:t>
          </a:r>
          <a:r>
            <a:rPr lang="fr-FR" sz="800" b="1" dirty="0" err="1">
              <a:solidFill>
                <a:schemeClr val="bg1"/>
              </a:solidFill>
            </a:rPr>
            <a:t>around</a:t>
          </a:r>
          <a:r>
            <a:rPr lang="fr-FR" sz="800" b="1" dirty="0">
              <a:solidFill>
                <a:schemeClr val="bg1"/>
              </a:solidFill>
            </a:rPr>
            <a:t> the area </a:t>
          </a:r>
          <a:r>
            <a:rPr lang="fr-FR" sz="800" b="1" dirty="0" err="1">
              <a:solidFill>
                <a:schemeClr val="bg1"/>
              </a:solidFill>
            </a:rPr>
            <a:t>daily</a:t>
          </a:r>
          <a:endParaRPr lang="en-US" sz="800" b="1" dirty="0">
            <a:solidFill>
              <a:schemeClr val="bg1"/>
            </a:solidFill>
          </a:endParaRPr>
        </a:p>
      </dgm:t>
    </dgm:pt>
    <dgm:pt modelId="{3955E6D4-6088-47AF-B70F-0F80449CA736}" type="parTrans" cxnId="{E84F1FA4-B47C-4BD5-8AEA-359514606DC1}">
      <dgm:prSet/>
      <dgm:spPr/>
      <dgm:t>
        <a:bodyPr/>
        <a:lstStyle/>
        <a:p>
          <a:endParaRPr lang="en-US" sz="1100"/>
        </a:p>
      </dgm:t>
    </dgm:pt>
    <dgm:pt modelId="{F563B7E1-E039-412A-990E-2F2950623C09}" type="sibTrans" cxnId="{E84F1FA4-B47C-4BD5-8AEA-359514606DC1}">
      <dgm:prSet/>
      <dgm:spPr/>
      <dgm:t>
        <a:bodyPr/>
        <a:lstStyle/>
        <a:p>
          <a:pPr>
            <a:lnSpc>
              <a:spcPct val="100000"/>
            </a:lnSpc>
          </a:pPr>
          <a:endParaRPr lang="en-US" sz="1100"/>
        </a:p>
      </dgm:t>
    </dgm:pt>
    <dgm:pt modelId="{3AAED623-4279-4F4F-AE1D-1ECBD720AF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800" b="1" dirty="0">
              <a:solidFill>
                <a:schemeClr val="bg1"/>
              </a:solidFill>
            </a:rPr>
            <a:t>Prime restaurants in the </a:t>
          </a:r>
          <a:r>
            <a:rPr lang="fr-FR" sz="800" b="1" dirty="0" err="1">
              <a:solidFill>
                <a:schemeClr val="bg1"/>
              </a:solidFill>
            </a:rPr>
            <a:t>heart</a:t>
          </a:r>
          <a:r>
            <a:rPr lang="fr-FR" sz="800" b="1" dirty="0">
              <a:solidFill>
                <a:schemeClr val="bg1"/>
              </a:solidFill>
            </a:rPr>
            <a:t> of the area </a:t>
          </a:r>
          <a:r>
            <a:rPr lang="fr-FR" sz="800" b="1" dirty="0" err="1">
              <a:solidFill>
                <a:schemeClr val="bg1"/>
              </a:solidFill>
            </a:rPr>
            <a:t>is</a:t>
          </a:r>
          <a:r>
            <a:rPr lang="fr-FR" sz="800" b="1" dirty="0">
              <a:solidFill>
                <a:schemeClr val="bg1"/>
              </a:solidFill>
            </a:rPr>
            <a:t> </a:t>
          </a:r>
          <a:r>
            <a:rPr lang="fr-FR" sz="800" b="1" dirty="0" err="1">
              <a:solidFill>
                <a:schemeClr val="bg1"/>
              </a:solidFill>
            </a:rPr>
            <a:t>Roka</a:t>
          </a:r>
          <a:r>
            <a:rPr lang="fr-FR" sz="800" b="1" dirty="0">
              <a:solidFill>
                <a:schemeClr val="bg1"/>
              </a:solidFill>
            </a:rPr>
            <a:t>, </a:t>
          </a:r>
          <a:r>
            <a:rPr lang="fr-FR" sz="800" b="1" dirty="0" err="1">
              <a:solidFill>
                <a:schemeClr val="bg1"/>
              </a:solidFill>
            </a:rPr>
            <a:t>serving</a:t>
          </a:r>
          <a:r>
            <a:rPr lang="fr-FR" sz="800" b="1" dirty="0">
              <a:solidFill>
                <a:schemeClr val="bg1"/>
              </a:solidFill>
            </a:rPr>
            <a:t> </a:t>
          </a:r>
          <a:r>
            <a:rPr lang="fr-FR" sz="800" b="1" dirty="0" err="1">
              <a:solidFill>
                <a:schemeClr val="bg1"/>
              </a:solidFill>
            </a:rPr>
            <a:t>Japanese</a:t>
          </a:r>
          <a:r>
            <a:rPr lang="fr-FR" sz="800" b="1" dirty="0">
              <a:solidFill>
                <a:schemeClr val="bg1"/>
              </a:solidFill>
            </a:rPr>
            <a:t>-style </a:t>
          </a:r>
          <a:r>
            <a:rPr lang="fr-FR" sz="800" b="1" dirty="0" err="1">
              <a:solidFill>
                <a:schemeClr val="bg1"/>
              </a:solidFill>
            </a:rPr>
            <a:t>dishes</a:t>
          </a:r>
          <a:r>
            <a:rPr lang="fr-FR" sz="800" b="1" dirty="0">
              <a:solidFill>
                <a:schemeClr val="bg1"/>
              </a:solidFill>
            </a:rPr>
            <a:t> in a modern setting. Or for a taste of South </a:t>
          </a:r>
          <a:r>
            <a:rPr lang="fr-FR" sz="800" b="1" dirty="0" err="1">
              <a:solidFill>
                <a:schemeClr val="bg1"/>
              </a:solidFill>
            </a:rPr>
            <a:t>America</a:t>
          </a:r>
          <a:r>
            <a:rPr lang="fr-FR" sz="800" b="1" dirty="0">
              <a:solidFill>
                <a:schemeClr val="bg1"/>
              </a:solidFill>
            </a:rPr>
            <a:t>, </a:t>
          </a:r>
          <a:r>
            <a:rPr lang="fr-FR" sz="800" b="1" dirty="0" err="1">
              <a:solidFill>
                <a:schemeClr val="bg1"/>
              </a:solidFill>
            </a:rPr>
            <a:t>Guacho</a:t>
          </a:r>
          <a:r>
            <a:rPr lang="fr-FR" sz="800" b="1" dirty="0">
              <a:solidFill>
                <a:schemeClr val="bg1"/>
              </a:solidFill>
            </a:rPr>
            <a:t> </a:t>
          </a:r>
          <a:r>
            <a:rPr lang="fr-FR" sz="800" b="1" dirty="0" err="1">
              <a:solidFill>
                <a:schemeClr val="bg1"/>
              </a:solidFill>
            </a:rPr>
            <a:t>gives</a:t>
          </a:r>
          <a:r>
            <a:rPr lang="fr-FR" sz="800" b="1" dirty="0">
              <a:solidFill>
                <a:schemeClr val="bg1"/>
              </a:solidFill>
            </a:rPr>
            <a:t> diners a taste of the best </a:t>
          </a:r>
          <a:r>
            <a:rPr lang="fr-FR" sz="800" b="1" dirty="0" err="1">
              <a:solidFill>
                <a:schemeClr val="bg1"/>
              </a:solidFill>
            </a:rPr>
            <a:t>beef</a:t>
          </a:r>
          <a:r>
            <a:rPr lang="fr-FR" sz="800" b="1" dirty="0">
              <a:solidFill>
                <a:schemeClr val="bg1"/>
              </a:solidFill>
            </a:rPr>
            <a:t> and </a:t>
          </a:r>
          <a:r>
            <a:rPr lang="fr-FR" sz="800" b="1" dirty="0" err="1">
              <a:solidFill>
                <a:schemeClr val="bg1"/>
              </a:solidFill>
            </a:rPr>
            <a:t>wine</a:t>
          </a:r>
          <a:r>
            <a:rPr lang="fr-FR" sz="800" b="1" dirty="0">
              <a:solidFill>
                <a:schemeClr val="bg1"/>
              </a:solidFill>
            </a:rPr>
            <a:t> Argentina has to </a:t>
          </a:r>
          <a:r>
            <a:rPr lang="fr-FR" sz="800" b="1" dirty="0" err="1">
              <a:solidFill>
                <a:schemeClr val="bg1"/>
              </a:solidFill>
            </a:rPr>
            <a:t>offer</a:t>
          </a:r>
          <a:r>
            <a:rPr lang="fr-FR" sz="800" b="1" dirty="0">
              <a:solidFill>
                <a:schemeClr val="bg1"/>
              </a:solidFill>
            </a:rPr>
            <a:t>.</a:t>
          </a:r>
          <a:endParaRPr lang="en-US" sz="800" b="1" dirty="0">
            <a:solidFill>
              <a:schemeClr val="bg1"/>
            </a:solidFill>
          </a:endParaRPr>
        </a:p>
      </dgm:t>
    </dgm:pt>
    <dgm:pt modelId="{BA758ECE-885F-46E3-8F22-8B57B652FFE9}" type="parTrans" cxnId="{BAE56A7D-81CD-4CBF-A0F4-FC9A5B07AEE0}">
      <dgm:prSet/>
      <dgm:spPr/>
      <dgm:t>
        <a:bodyPr/>
        <a:lstStyle/>
        <a:p>
          <a:endParaRPr lang="en-US" sz="1100"/>
        </a:p>
      </dgm:t>
    </dgm:pt>
    <dgm:pt modelId="{87995716-FDFC-4CEC-A484-27D00ED4C38C}" type="sibTrans" cxnId="{BAE56A7D-81CD-4CBF-A0F4-FC9A5B07AEE0}">
      <dgm:prSet/>
      <dgm:spPr/>
      <dgm:t>
        <a:bodyPr/>
        <a:lstStyle/>
        <a:p>
          <a:pPr>
            <a:lnSpc>
              <a:spcPct val="100000"/>
            </a:lnSpc>
          </a:pPr>
          <a:endParaRPr lang="en-US" sz="1100"/>
        </a:p>
      </dgm:t>
    </dgm:pt>
    <dgm:pt modelId="{D0974B98-86E7-408A-ACB2-EEEB804F18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800" b="1" dirty="0">
              <a:solidFill>
                <a:schemeClr val="bg1"/>
              </a:solidFill>
            </a:rPr>
            <a:t>Local restaurants </a:t>
          </a:r>
          <a:r>
            <a:rPr lang="fr-FR" sz="800" b="1" dirty="0" err="1">
              <a:solidFill>
                <a:schemeClr val="bg1"/>
              </a:solidFill>
            </a:rPr>
            <a:t>can</a:t>
          </a:r>
          <a:r>
            <a:rPr lang="fr-FR" sz="800" b="1" dirty="0">
              <a:solidFill>
                <a:schemeClr val="bg1"/>
              </a:solidFill>
            </a:rPr>
            <a:t> source </a:t>
          </a:r>
          <a:r>
            <a:rPr lang="fr-FR" sz="800" b="1" dirty="0" err="1">
              <a:solidFill>
                <a:schemeClr val="bg1"/>
              </a:solidFill>
            </a:rPr>
            <a:t>some</a:t>
          </a:r>
          <a:r>
            <a:rPr lang="fr-FR" sz="800" b="1" dirty="0">
              <a:solidFill>
                <a:schemeClr val="bg1"/>
              </a:solidFill>
            </a:rPr>
            <a:t> of the </a:t>
          </a:r>
          <a:r>
            <a:rPr lang="fr-FR" sz="800" b="1" dirty="0" err="1">
              <a:solidFill>
                <a:schemeClr val="bg1"/>
              </a:solidFill>
            </a:rPr>
            <a:t>finest</a:t>
          </a:r>
          <a:r>
            <a:rPr lang="fr-FR" sz="800" b="1" dirty="0">
              <a:solidFill>
                <a:schemeClr val="bg1"/>
              </a:solidFill>
            </a:rPr>
            <a:t> catches </a:t>
          </a:r>
          <a:r>
            <a:rPr lang="fr-FR" sz="800" b="1" dirty="0" err="1">
              <a:solidFill>
                <a:schemeClr val="bg1"/>
              </a:solidFill>
            </a:rPr>
            <a:t>from</a:t>
          </a:r>
          <a:r>
            <a:rPr lang="fr-FR" sz="800" b="1" dirty="0">
              <a:solidFill>
                <a:schemeClr val="bg1"/>
              </a:solidFill>
            </a:rPr>
            <a:t> the </a:t>
          </a:r>
          <a:r>
            <a:rPr lang="fr-FR" sz="800" b="1" dirty="0" err="1">
              <a:solidFill>
                <a:schemeClr val="bg1"/>
              </a:solidFill>
            </a:rPr>
            <a:t>market</a:t>
          </a:r>
          <a:r>
            <a:rPr lang="fr-FR" sz="800" b="1" dirty="0">
              <a:solidFill>
                <a:schemeClr val="bg1"/>
              </a:solidFill>
            </a:rPr>
            <a:t>.</a:t>
          </a:r>
          <a:endParaRPr lang="en-US" sz="800" b="1" dirty="0">
            <a:solidFill>
              <a:schemeClr val="bg1"/>
            </a:solidFill>
          </a:endParaRPr>
        </a:p>
      </dgm:t>
    </dgm:pt>
    <dgm:pt modelId="{3460300D-35FE-4050-BF57-21399E8BE6C8}" type="parTrans" cxnId="{8F728A48-C932-41E5-8D75-A76057B5AF77}">
      <dgm:prSet/>
      <dgm:spPr/>
      <dgm:t>
        <a:bodyPr/>
        <a:lstStyle/>
        <a:p>
          <a:endParaRPr lang="en-US" sz="1100"/>
        </a:p>
      </dgm:t>
    </dgm:pt>
    <dgm:pt modelId="{995DF488-FE19-4CC0-BF0D-0706059DAFDC}" type="sibTrans" cxnId="{8F728A48-C932-41E5-8D75-A76057B5AF77}">
      <dgm:prSet/>
      <dgm:spPr/>
      <dgm:t>
        <a:bodyPr/>
        <a:lstStyle/>
        <a:p>
          <a:endParaRPr lang="en-US" sz="1100"/>
        </a:p>
      </dgm:t>
    </dgm:pt>
    <dgm:pt modelId="{9DF145FB-F996-4C77-8E56-2D25F0725CC5}" type="pres">
      <dgm:prSet presAssocID="{CB9BA829-BC61-4CB5-88C3-10298516A0B8}" presName="root" presStyleCnt="0">
        <dgm:presLayoutVars>
          <dgm:dir/>
          <dgm:resizeHandles val="exact"/>
        </dgm:presLayoutVars>
      </dgm:prSet>
      <dgm:spPr/>
    </dgm:pt>
    <dgm:pt modelId="{4D8ABAE8-FA15-4358-B8FE-F5EC95EB24EF}" type="pres">
      <dgm:prSet presAssocID="{CB9BA829-BC61-4CB5-88C3-10298516A0B8}" presName="container" presStyleCnt="0">
        <dgm:presLayoutVars>
          <dgm:dir/>
          <dgm:resizeHandles val="exact"/>
        </dgm:presLayoutVars>
      </dgm:prSet>
      <dgm:spPr/>
    </dgm:pt>
    <dgm:pt modelId="{349EC1AC-19C8-4491-8F92-A01ED26379BD}" type="pres">
      <dgm:prSet presAssocID="{932F2612-6565-4B4E-BB9E-2237CBF41BBC}" presName="compNode" presStyleCnt="0"/>
      <dgm:spPr/>
    </dgm:pt>
    <dgm:pt modelId="{4BD0B43D-1E07-45FA-BFFE-16BD5CEB4B32}" type="pres">
      <dgm:prSet presAssocID="{932F2612-6565-4B4E-BB9E-2237CBF41BBC}" presName="iconBgRect" presStyleLbl="bgShp" presStyleIdx="0" presStyleCnt="4"/>
      <dgm:spPr/>
    </dgm:pt>
    <dgm:pt modelId="{D00FED6C-7532-4FFE-A5CF-AEBBBEF58D6C}" type="pres">
      <dgm:prSet presAssocID="{932F2612-6565-4B4E-BB9E-2237CBF41B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21FFF437-2CC9-457E-BBC1-36A6BA11F3F6}" type="pres">
      <dgm:prSet presAssocID="{932F2612-6565-4B4E-BB9E-2237CBF41BBC}" presName="spaceRect" presStyleCnt="0"/>
      <dgm:spPr/>
    </dgm:pt>
    <dgm:pt modelId="{6FEADD35-913C-4362-990E-F1FE20BCA423}" type="pres">
      <dgm:prSet presAssocID="{932F2612-6565-4B4E-BB9E-2237CBF41BBC}" presName="textRect" presStyleLbl="revTx" presStyleIdx="0" presStyleCnt="4">
        <dgm:presLayoutVars>
          <dgm:chMax val="1"/>
          <dgm:chPref val="1"/>
        </dgm:presLayoutVars>
      </dgm:prSet>
      <dgm:spPr/>
    </dgm:pt>
    <dgm:pt modelId="{83007961-0C17-406D-A3A7-0F2F735D2080}" type="pres">
      <dgm:prSet presAssocID="{AA9FA060-43D7-430F-9387-5CF829D21EE1}" presName="sibTrans" presStyleLbl="sibTrans2D1" presStyleIdx="0" presStyleCnt="0"/>
      <dgm:spPr/>
    </dgm:pt>
    <dgm:pt modelId="{D5B5D16C-F35D-47C6-A4FE-38B6C6ABBC71}" type="pres">
      <dgm:prSet presAssocID="{592DC64A-D7CB-4276-A0D7-445390AC32F2}" presName="compNode" presStyleCnt="0"/>
      <dgm:spPr/>
    </dgm:pt>
    <dgm:pt modelId="{4D3B26E2-02F7-4278-A172-34F5917ED1EB}" type="pres">
      <dgm:prSet presAssocID="{592DC64A-D7CB-4276-A0D7-445390AC32F2}" presName="iconBgRect" presStyleLbl="bgShp" presStyleIdx="1" presStyleCnt="4"/>
      <dgm:spPr/>
    </dgm:pt>
    <dgm:pt modelId="{B86956BF-99F5-4B43-BACA-31B7B0C12C43}" type="pres">
      <dgm:prSet presAssocID="{592DC64A-D7CB-4276-A0D7-445390AC32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2CC9E150-1052-4BA7-9C7D-171226D11A37}" type="pres">
      <dgm:prSet presAssocID="{592DC64A-D7CB-4276-A0D7-445390AC32F2}" presName="spaceRect" presStyleCnt="0"/>
      <dgm:spPr/>
    </dgm:pt>
    <dgm:pt modelId="{4C416D58-5BF2-4A4F-9F98-D045009FB1D4}" type="pres">
      <dgm:prSet presAssocID="{592DC64A-D7CB-4276-A0D7-445390AC32F2}" presName="textRect" presStyleLbl="revTx" presStyleIdx="1" presStyleCnt="4">
        <dgm:presLayoutVars>
          <dgm:chMax val="1"/>
          <dgm:chPref val="1"/>
        </dgm:presLayoutVars>
      </dgm:prSet>
      <dgm:spPr/>
    </dgm:pt>
    <dgm:pt modelId="{07BCF584-C7CA-45A3-A214-3FA3AD630D67}" type="pres">
      <dgm:prSet presAssocID="{F563B7E1-E039-412A-990E-2F2950623C09}" presName="sibTrans" presStyleLbl="sibTrans2D1" presStyleIdx="0" presStyleCnt="0"/>
      <dgm:spPr/>
    </dgm:pt>
    <dgm:pt modelId="{BFE0D1E5-52E5-4F5C-82C1-108D9F5CC36E}" type="pres">
      <dgm:prSet presAssocID="{3AAED623-4279-4F4F-AE1D-1ECBD720AF6A}" presName="compNode" presStyleCnt="0"/>
      <dgm:spPr/>
    </dgm:pt>
    <dgm:pt modelId="{84B68D86-567E-483C-AC3F-BAF78BDF0353}" type="pres">
      <dgm:prSet presAssocID="{3AAED623-4279-4F4F-AE1D-1ECBD720AF6A}" presName="iconBgRect" presStyleLbl="bgShp" presStyleIdx="2" presStyleCnt="4"/>
      <dgm:spPr/>
    </dgm:pt>
    <dgm:pt modelId="{2B04FF67-C7C6-4255-89AC-ECB5EFA040C9}" type="pres">
      <dgm:prSet presAssocID="{3AAED623-4279-4F4F-AE1D-1ECBD720AF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12C144D9-33B3-44B5-BF4A-402211DF0820}" type="pres">
      <dgm:prSet presAssocID="{3AAED623-4279-4F4F-AE1D-1ECBD720AF6A}" presName="spaceRect" presStyleCnt="0"/>
      <dgm:spPr/>
    </dgm:pt>
    <dgm:pt modelId="{EF4F91AC-3F0B-4278-A005-D60099FAE3DD}" type="pres">
      <dgm:prSet presAssocID="{3AAED623-4279-4F4F-AE1D-1ECBD720AF6A}" presName="textRect" presStyleLbl="revTx" presStyleIdx="2" presStyleCnt="4">
        <dgm:presLayoutVars>
          <dgm:chMax val="1"/>
          <dgm:chPref val="1"/>
        </dgm:presLayoutVars>
      </dgm:prSet>
      <dgm:spPr/>
    </dgm:pt>
    <dgm:pt modelId="{DDC0428F-16BA-440A-8A01-405B0DC4D35D}" type="pres">
      <dgm:prSet presAssocID="{87995716-FDFC-4CEC-A484-27D00ED4C38C}" presName="sibTrans" presStyleLbl="sibTrans2D1" presStyleIdx="0" presStyleCnt="0"/>
      <dgm:spPr/>
    </dgm:pt>
    <dgm:pt modelId="{B7A95162-26B1-4D2B-BDD9-F91EA4C5BAB5}" type="pres">
      <dgm:prSet presAssocID="{D0974B98-86E7-408A-ACB2-EEEB804F186E}" presName="compNode" presStyleCnt="0"/>
      <dgm:spPr/>
    </dgm:pt>
    <dgm:pt modelId="{5B929D96-C97F-4DF1-B43A-7BDEC8A669EC}" type="pres">
      <dgm:prSet presAssocID="{D0974B98-86E7-408A-ACB2-EEEB804F186E}" presName="iconBgRect" presStyleLbl="bgShp" presStyleIdx="3" presStyleCnt="4"/>
      <dgm:spPr/>
    </dgm:pt>
    <dgm:pt modelId="{4A5D1FB9-ED86-491B-B6C5-EE6D17FFA56A}" type="pres">
      <dgm:prSet presAssocID="{D0974B98-86E7-408A-ACB2-EEEB804F18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C0A654E9-F89B-410A-BBE9-732B8B6E59D7}" type="pres">
      <dgm:prSet presAssocID="{D0974B98-86E7-408A-ACB2-EEEB804F186E}" presName="spaceRect" presStyleCnt="0"/>
      <dgm:spPr/>
    </dgm:pt>
    <dgm:pt modelId="{EEC8324B-3A48-478E-9266-52EAC77AB641}" type="pres">
      <dgm:prSet presAssocID="{D0974B98-86E7-408A-ACB2-EEEB804F186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AB4607-5FFA-DA44-9841-04703A7A6282}" type="presOf" srcId="{87995716-FDFC-4CEC-A484-27D00ED4C38C}" destId="{DDC0428F-16BA-440A-8A01-405B0DC4D35D}" srcOrd="0" destOrd="0" presId="urn:microsoft.com/office/officeart/2018/2/layout/IconCircleList"/>
    <dgm:cxn modelId="{7A2AEC18-62C2-4F73-BD33-BBD2F959170E}" srcId="{CB9BA829-BC61-4CB5-88C3-10298516A0B8}" destId="{932F2612-6565-4B4E-BB9E-2237CBF41BBC}" srcOrd="0" destOrd="0" parTransId="{060520B0-0B0F-4E7E-89BF-EAE6E2349127}" sibTransId="{AA9FA060-43D7-430F-9387-5CF829D21EE1}"/>
    <dgm:cxn modelId="{06A72E2E-59F3-E345-9D13-90F8BB6164F9}" type="presOf" srcId="{D0974B98-86E7-408A-ACB2-EEEB804F186E}" destId="{EEC8324B-3A48-478E-9266-52EAC77AB641}" srcOrd="0" destOrd="0" presId="urn:microsoft.com/office/officeart/2018/2/layout/IconCircleList"/>
    <dgm:cxn modelId="{8F728A48-C932-41E5-8D75-A76057B5AF77}" srcId="{CB9BA829-BC61-4CB5-88C3-10298516A0B8}" destId="{D0974B98-86E7-408A-ACB2-EEEB804F186E}" srcOrd="3" destOrd="0" parTransId="{3460300D-35FE-4050-BF57-21399E8BE6C8}" sibTransId="{995DF488-FE19-4CC0-BF0D-0706059DAFDC}"/>
    <dgm:cxn modelId="{BFA29A61-E4CD-F54B-8861-2CD5DADDB13F}" type="presOf" srcId="{CB9BA829-BC61-4CB5-88C3-10298516A0B8}" destId="{9DF145FB-F996-4C77-8E56-2D25F0725CC5}" srcOrd="0" destOrd="0" presId="urn:microsoft.com/office/officeart/2018/2/layout/IconCircleList"/>
    <dgm:cxn modelId="{BAE56A7D-81CD-4CBF-A0F4-FC9A5B07AEE0}" srcId="{CB9BA829-BC61-4CB5-88C3-10298516A0B8}" destId="{3AAED623-4279-4F4F-AE1D-1ECBD720AF6A}" srcOrd="2" destOrd="0" parTransId="{BA758ECE-885F-46E3-8F22-8B57B652FFE9}" sibTransId="{87995716-FDFC-4CEC-A484-27D00ED4C38C}"/>
    <dgm:cxn modelId="{3DF3E385-2B50-904F-BE12-3ECBBD2B2960}" type="presOf" srcId="{F563B7E1-E039-412A-990E-2F2950623C09}" destId="{07BCF584-C7CA-45A3-A214-3FA3AD630D67}" srcOrd="0" destOrd="0" presId="urn:microsoft.com/office/officeart/2018/2/layout/IconCircleList"/>
    <dgm:cxn modelId="{E84F1FA4-B47C-4BD5-8AEA-359514606DC1}" srcId="{CB9BA829-BC61-4CB5-88C3-10298516A0B8}" destId="{592DC64A-D7CB-4276-A0D7-445390AC32F2}" srcOrd="1" destOrd="0" parTransId="{3955E6D4-6088-47AF-B70F-0F80449CA736}" sibTransId="{F563B7E1-E039-412A-990E-2F2950623C09}"/>
    <dgm:cxn modelId="{DBA208B7-FDB4-0D4B-BD69-F9586BF6EFF3}" type="presOf" srcId="{592DC64A-D7CB-4276-A0D7-445390AC32F2}" destId="{4C416D58-5BF2-4A4F-9F98-D045009FB1D4}" srcOrd="0" destOrd="0" presId="urn:microsoft.com/office/officeart/2018/2/layout/IconCircleList"/>
    <dgm:cxn modelId="{F87527C6-2F6B-074E-9EE1-3EC3A84A7836}" type="presOf" srcId="{AA9FA060-43D7-430F-9387-5CF829D21EE1}" destId="{83007961-0C17-406D-A3A7-0F2F735D2080}" srcOrd="0" destOrd="0" presId="urn:microsoft.com/office/officeart/2018/2/layout/IconCircleList"/>
    <dgm:cxn modelId="{57EFB5CB-FC31-3F44-B0E6-9C1EE3EB82B0}" type="presOf" srcId="{932F2612-6565-4B4E-BB9E-2237CBF41BBC}" destId="{6FEADD35-913C-4362-990E-F1FE20BCA423}" srcOrd="0" destOrd="0" presId="urn:microsoft.com/office/officeart/2018/2/layout/IconCircleList"/>
    <dgm:cxn modelId="{0986DCEA-4052-EE47-A6A0-A532CC863BE6}" type="presOf" srcId="{3AAED623-4279-4F4F-AE1D-1ECBD720AF6A}" destId="{EF4F91AC-3F0B-4278-A005-D60099FAE3DD}" srcOrd="0" destOrd="0" presId="urn:microsoft.com/office/officeart/2018/2/layout/IconCircleList"/>
    <dgm:cxn modelId="{5802DCD7-D010-0041-BC19-66C3BEB45085}" type="presParOf" srcId="{9DF145FB-F996-4C77-8E56-2D25F0725CC5}" destId="{4D8ABAE8-FA15-4358-B8FE-F5EC95EB24EF}" srcOrd="0" destOrd="0" presId="urn:microsoft.com/office/officeart/2018/2/layout/IconCircleList"/>
    <dgm:cxn modelId="{0E562E2E-FF2E-1940-B2F1-855D14A93F79}" type="presParOf" srcId="{4D8ABAE8-FA15-4358-B8FE-F5EC95EB24EF}" destId="{349EC1AC-19C8-4491-8F92-A01ED26379BD}" srcOrd="0" destOrd="0" presId="urn:microsoft.com/office/officeart/2018/2/layout/IconCircleList"/>
    <dgm:cxn modelId="{C034086B-63FE-334C-B9F4-05161E1EF587}" type="presParOf" srcId="{349EC1AC-19C8-4491-8F92-A01ED26379BD}" destId="{4BD0B43D-1E07-45FA-BFFE-16BD5CEB4B32}" srcOrd="0" destOrd="0" presId="urn:microsoft.com/office/officeart/2018/2/layout/IconCircleList"/>
    <dgm:cxn modelId="{92CDD4AC-3B06-D74D-B331-671725822B4E}" type="presParOf" srcId="{349EC1AC-19C8-4491-8F92-A01ED26379BD}" destId="{D00FED6C-7532-4FFE-A5CF-AEBBBEF58D6C}" srcOrd="1" destOrd="0" presId="urn:microsoft.com/office/officeart/2018/2/layout/IconCircleList"/>
    <dgm:cxn modelId="{E2E6FC21-BDC6-BD4A-9B8A-E13F4088FD3D}" type="presParOf" srcId="{349EC1AC-19C8-4491-8F92-A01ED26379BD}" destId="{21FFF437-2CC9-457E-BBC1-36A6BA11F3F6}" srcOrd="2" destOrd="0" presId="urn:microsoft.com/office/officeart/2018/2/layout/IconCircleList"/>
    <dgm:cxn modelId="{6E2AD223-9665-7349-A32C-2407A9465230}" type="presParOf" srcId="{349EC1AC-19C8-4491-8F92-A01ED26379BD}" destId="{6FEADD35-913C-4362-990E-F1FE20BCA423}" srcOrd="3" destOrd="0" presId="urn:microsoft.com/office/officeart/2018/2/layout/IconCircleList"/>
    <dgm:cxn modelId="{8CF90A7A-F829-2047-85E4-AFED4711C543}" type="presParOf" srcId="{4D8ABAE8-FA15-4358-B8FE-F5EC95EB24EF}" destId="{83007961-0C17-406D-A3A7-0F2F735D2080}" srcOrd="1" destOrd="0" presId="urn:microsoft.com/office/officeart/2018/2/layout/IconCircleList"/>
    <dgm:cxn modelId="{34CA437C-279A-5B4A-B85E-CCB23F524D67}" type="presParOf" srcId="{4D8ABAE8-FA15-4358-B8FE-F5EC95EB24EF}" destId="{D5B5D16C-F35D-47C6-A4FE-38B6C6ABBC71}" srcOrd="2" destOrd="0" presId="urn:microsoft.com/office/officeart/2018/2/layout/IconCircleList"/>
    <dgm:cxn modelId="{D7CEA4E7-7DD0-7247-A37B-20C351D189DA}" type="presParOf" srcId="{D5B5D16C-F35D-47C6-A4FE-38B6C6ABBC71}" destId="{4D3B26E2-02F7-4278-A172-34F5917ED1EB}" srcOrd="0" destOrd="0" presId="urn:microsoft.com/office/officeart/2018/2/layout/IconCircleList"/>
    <dgm:cxn modelId="{D3EAD0D5-2DD5-0346-A22E-D82C74F0C525}" type="presParOf" srcId="{D5B5D16C-F35D-47C6-A4FE-38B6C6ABBC71}" destId="{B86956BF-99F5-4B43-BACA-31B7B0C12C43}" srcOrd="1" destOrd="0" presId="urn:microsoft.com/office/officeart/2018/2/layout/IconCircleList"/>
    <dgm:cxn modelId="{97254C82-5FED-9E48-8FB4-14507DB202FB}" type="presParOf" srcId="{D5B5D16C-F35D-47C6-A4FE-38B6C6ABBC71}" destId="{2CC9E150-1052-4BA7-9C7D-171226D11A37}" srcOrd="2" destOrd="0" presId="urn:microsoft.com/office/officeart/2018/2/layout/IconCircleList"/>
    <dgm:cxn modelId="{32B13EE0-CE78-544D-825F-63F439D1F490}" type="presParOf" srcId="{D5B5D16C-F35D-47C6-A4FE-38B6C6ABBC71}" destId="{4C416D58-5BF2-4A4F-9F98-D045009FB1D4}" srcOrd="3" destOrd="0" presId="urn:microsoft.com/office/officeart/2018/2/layout/IconCircleList"/>
    <dgm:cxn modelId="{6877D8F0-FCA1-0E44-8629-C8D3D101D2B4}" type="presParOf" srcId="{4D8ABAE8-FA15-4358-B8FE-F5EC95EB24EF}" destId="{07BCF584-C7CA-45A3-A214-3FA3AD630D67}" srcOrd="3" destOrd="0" presId="urn:microsoft.com/office/officeart/2018/2/layout/IconCircleList"/>
    <dgm:cxn modelId="{29181D88-33B3-0E41-9EE1-8B027410DCCE}" type="presParOf" srcId="{4D8ABAE8-FA15-4358-B8FE-F5EC95EB24EF}" destId="{BFE0D1E5-52E5-4F5C-82C1-108D9F5CC36E}" srcOrd="4" destOrd="0" presId="urn:microsoft.com/office/officeart/2018/2/layout/IconCircleList"/>
    <dgm:cxn modelId="{6C151A20-8729-504F-B8A5-CACC4918F96F}" type="presParOf" srcId="{BFE0D1E5-52E5-4F5C-82C1-108D9F5CC36E}" destId="{84B68D86-567E-483C-AC3F-BAF78BDF0353}" srcOrd="0" destOrd="0" presId="urn:microsoft.com/office/officeart/2018/2/layout/IconCircleList"/>
    <dgm:cxn modelId="{EBFB770A-3D87-104B-9F8C-1687D09A78A1}" type="presParOf" srcId="{BFE0D1E5-52E5-4F5C-82C1-108D9F5CC36E}" destId="{2B04FF67-C7C6-4255-89AC-ECB5EFA040C9}" srcOrd="1" destOrd="0" presId="urn:microsoft.com/office/officeart/2018/2/layout/IconCircleList"/>
    <dgm:cxn modelId="{DD8F838C-767F-5D45-9781-F4832068857D}" type="presParOf" srcId="{BFE0D1E5-52E5-4F5C-82C1-108D9F5CC36E}" destId="{12C144D9-33B3-44B5-BF4A-402211DF0820}" srcOrd="2" destOrd="0" presId="urn:microsoft.com/office/officeart/2018/2/layout/IconCircleList"/>
    <dgm:cxn modelId="{FFB13354-A857-A946-82B4-B862F93693C8}" type="presParOf" srcId="{BFE0D1E5-52E5-4F5C-82C1-108D9F5CC36E}" destId="{EF4F91AC-3F0B-4278-A005-D60099FAE3DD}" srcOrd="3" destOrd="0" presId="urn:microsoft.com/office/officeart/2018/2/layout/IconCircleList"/>
    <dgm:cxn modelId="{EA087C76-CB30-5E49-BDBF-A3BD0C47B94C}" type="presParOf" srcId="{4D8ABAE8-FA15-4358-B8FE-F5EC95EB24EF}" destId="{DDC0428F-16BA-440A-8A01-405B0DC4D35D}" srcOrd="5" destOrd="0" presId="urn:microsoft.com/office/officeart/2018/2/layout/IconCircleList"/>
    <dgm:cxn modelId="{65D116AF-F098-FB46-ADEB-3FD26CB6B62B}" type="presParOf" srcId="{4D8ABAE8-FA15-4358-B8FE-F5EC95EB24EF}" destId="{B7A95162-26B1-4D2B-BDD9-F91EA4C5BAB5}" srcOrd="6" destOrd="0" presId="urn:microsoft.com/office/officeart/2018/2/layout/IconCircleList"/>
    <dgm:cxn modelId="{6C5CFF8E-B4C1-2F43-A3FE-4DA4199D9112}" type="presParOf" srcId="{B7A95162-26B1-4D2B-BDD9-F91EA4C5BAB5}" destId="{5B929D96-C97F-4DF1-B43A-7BDEC8A669EC}" srcOrd="0" destOrd="0" presId="urn:microsoft.com/office/officeart/2018/2/layout/IconCircleList"/>
    <dgm:cxn modelId="{FC0D8A69-9796-2A4E-B81B-DC3054CE9405}" type="presParOf" srcId="{B7A95162-26B1-4D2B-BDD9-F91EA4C5BAB5}" destId="{4A5D1FB9-ED86-491B-B6C5-EE6D17FFA56A}" srcOrd="1" destOrd="0" presId="urn:microsoft.com/office/officeart/2018/2/layout/IconCircleList"/>
    <dgm:cxn modelId="{273985E1-FADA-5D4B-9F27-CF01404F5A81}" type="presParOf" srcId="{B7A95162-26B1-4D2B-BDD9-F91EA4C5BAB5}" destId="{C0A654E9-F89B-410A-BBE9-732B8B6E59D7}" srcOrd="2" destOrd="0" presId="urn:microsoft.com/office/officeart/2018/2/layout/IconCircleList"/>
    <dgm:cxn modelId="{357A65D2-968A-3F40-997C-0C6EAB0EBC2D}" type="presParOf" srcId="{B7A95162-26B1-4D2B-BDD9-F91EA4C5BAB5}" destId="{EEC8324B-3A48-478E-9266-52EAC77AB6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3F11E-7A45-4C82-85D5-6CEE695E476A}" type="doc">
      <dgm:prSet loTypeId="urn:microsoft.com/office/officeart/2018/2/layout/IconVerticalSolidList" loCatId="icon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8952DB-685F-4FBB-8B14-63FA7DB0A28D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fr-FR" sz="1100" dirty="0" err="1"/>
            <a:t>Bokan</a:t>
          </a:r>
          <a:r>
            <a:rPr lang="fr-FR" sz="1100" dirty="0"/>
            <a:t>: 18K </a:t>
          </a:r>
          <a:r>
            <a:rPr lang="fr-FR" sz="1100" dirty="0" err="1"/>
            <a:t>likes</a:t>
          </a:r>
          <a:r>
            <a:rPr lang="fr-FR" sz="1100" dirty="0"/>
            <a:t> </a:t>
          </a:r>
        </a:p>
        <a:p>
          <a:pPr algn="ctr">
            <a:lnSpc>
              <a:spcPct val="100000"/>
            </a:lnSpc>
          </a:pPr>
          <a:r>
            <a:rPr lang="en-US" sz="1100" dirty="0"/>
            <a:t>Bokan: </a:t>
          </a:r>
          <a:r>
            <a:rPr lang="fr-FR" sz="1100" dirty="0"/>
            <a:t>12.2K </a:t>
          </a:r>
          <a:r>
            <a:rPr lang="fr-FR" sz="1100" dirty="0" err="1"/>
            <a:t>followers</a:t>
          </a:r>
          <a:endParaRPr lang="en-US" sz="1100" dirty="0"/>
        </a:p>
      </dgm:t>
    </dgm:pt>
    <dgm:pt modelId="{C02BE96F-56DE-43E8-9C04-232166ACBC71}" type="parTrans" cxnId="{875FAE5E-99C8-4185-8730-B59167202670}">
      <dgm:prSet/>
      <dgm:spPr/>
      <dgm:t>
        <a:bodyPr/>
        <a:lstStyle/>
        <a:p>
          <a:endParaRPr lang="en-US" sz="1050"/>
        </a:p>
      </dgm:t>
    </dgm:pt>
    <dgm:pt modelId="{BD00A208-C810-4450-9768-04328AD9132F}" type="sibTrans" cxnId="{875FAE5E-99C8-4185-8730-B59167202670}">
      <dgm:prSet/>
      <dgm:spPr/>
      <dgm:t>
        <a:bodyPr/>
        <a:lstStyle/>
        <a:p>
          <a:endParaRPr lang="en-US" sz="1050"/>
        </a:p>
      </dgm:t>
    </dgm:pt>
    <dgm:pt modelId="{FDA1342B-118B-43CA-8E69-0AFBA6F89160}">
      <dgm:prSet custT="1"/>
      <dgm:spPr>
        <a:solidFill>
          <a:srgbClr val="FF9300"/>
        </a:solidFill>
      </dgm:spPr>
      <dgm:t>
        <a:bodyPr/>
        <a:lstStyle/>
        <a:p>
          <a:pPr algn="ctr">
            <a:lnSpc>
              <a:spcPct val="100000"/>
            </a:lnSpc>
          </a:pPr>
          <a:r>
            <a:rPr lang="fr-FR" sz="1100" dirty="0" err="1"/>
            <a:t>Roka</a:t>
          </a:r>
          <a:r>
            <a:rPr lang="fr-FR" sz="1100" dirty="0"/>
            <a:t>: 9K </a:t>
          </a:r>
          <a:r>
            <a:rPr lang="fr-FR" sz="1100" dirty="0" err="1"/>
            <a:t>likes</a:t>
          </a:r>
          <a:endParaRPr lang="fr-FR" sz="1100" dirty="0"/>
        </a:p>
        <a:p>
          <a:pPr algn="ctr">
            <a:lnSpc>
              <a:spcPct val="100000"/>
            </a:lnSpc>
          </a:pPr>
          <a:r>
            <a:rPr lang="en-US" sz="1100" dirty="0"/>
            <a:t>Roka: 43</a:t>
          </a:r>
          <a:r>
            <a:rPr lang="fr-FR" sz="1100" dirty="0"/>
            <a:t>.2K </a:t>
          </a:r>
          <a:r>
            <a:rPr lang="fr-FR" sz="1100" dirty="0" err="1"/>
            <a:t>followers</a:t>
          </a:r>
          <a:endParaRPr lang="en-US" sz="1100" dirty="0"/>
        </a:p>
      </dgm:t>
    </dgm:pt>
    <dgm:pt modelId="{385A65A8-759C-44D9-A33B-88A7DCAC1B05}" type="parTrans" cxnId="{471419E5-F998-4ECB-A408-4840DF3381B2}">
      <dgm:prSet/>
      <dgm:spPr/>
      <dgm:t>
        <a:bodyPr/>
        <a:lstStyle/>
        <a:p>
          <a:endParaRPr lang="en-US" sz="1050"/>
        </a:p>
      </dgm:t>
    </dgm:pt>
    <dgm:pt modelId="{1ACE9BB4-F96C-4478-82B2-446CA8B9FBD4}" type="sibTrans" cxnId="{471419E5-F998-4ECB-A408-4840DF3381B2}">
      <dgm:prSet/>
      <dgm:spPr/>
      <dgm:t>
        <a:bodyPr/>
        <a:lstStyle/>
        <a:p>
          <a:endParaRPr lang="en-US" sz="1050"/>
        </a:p>
      </dgm:t>
    </dgm:pt>
    <dgm:pt modelId="{7CE6D184-C335-4A63-8E9E-6257DBBCABD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fr-FR" sz="1100" dirty="0"/>
            <a:t>Gaucho: 12K </a:t>
          </a:r>
          <a:r>
            <a:rPr lang="fr-FR" sz="1100" dirty="0" err="1"/>
            <a:t>likes</a:t>
          </a:r>
          <a:endParaRPr lang="fr-FR" sz="1100" dirty="0"/>
        </a:p>
        <a:p>
          <a:pPr algn="ctr">
            <a:lnSpc>
              <a:spcPct val="100000"/>
            </a:lnSpc>
          </a:pPr>
          <a:r>
            <a:rPr lang="en-US" sz="1100" dirty="0"/>
            <a:t>Gaucho : </a:t>
          </a:r>
          <a:r>
            <a:rPr lang="fr-FR" sz="1100" dirty="0"/>
            <a:t>26K </a:t>
          </a:r>
          <a:r>
            <a:rPr lang="fr-FR" sz="1100" dirty="0" err="1"/>
            <a:t>followers</a:t>
          </a:r>
          <a:endParaRPr lang="en-US" sz="1100" dirty="0"/>
        </a:p>
      </dgm:t>
    </dgm:pt>
    <dgm:pt modelId="{4BB0B55E-C529-4555-83DA-B9B73EF51665}" type="parTrans" cxnId="{049900F3-158C-4110-A7FC-36A0FCE76730}">
      <dgm:prSet/>
      <dgm:spPr/>
      <dgm:t>
        <a:bodyPr/>
        <a:lstStyle/>
        <a:p>
          <a:endParaRPr lang="en-US" sz="1050"/>
        </a:p>
      </dgm:t>
    </dgm:pt>
    <dgm:pt modelId="{A30B4871-04BF-477F-BE86-CD3DCE5AC591}" type="sibTrans" cxnId="{049900F3-158C-4110-A7FC-36A0FCE76730}">
      <dgm:prSet/>
      <dgm:spPr/>
      <dgm:t>
        <a:bodyPr/>
        <a:lstStyle/>
        <a:p>
          <a:endParaRPr lang="en-US" sz="1050"/>
        </a:p>
      </dgm:t>
    </dgm:pt>
    <dgm:pt modelId="{3EED9C8A-2A18-4562-99C2-E2988C982A12}" type="pres">
      <dgm:prSet presAssocID="{4E73F11E-7A45-4C82-85D5-6CEE695E476A}" presName="root" presStyleCnt="0">
        <dgm:presLayoutVars>
          <dgm:dir/>
          <dgm:resizeHandles val="exact"/>
        </dgm:presLayoutVars>
      </dgm:prSet>
      <dgm:spPr/>
    </dgm:pt>
    <dgm:pt modelId="{ABAF0579-70B2-4464-BC11-8CFAB39AFFC3}" type="pres">
      <dgm:prSet presAssocID="{258952DB-685F-4FBB-8B14-63FA7DB0A28D}" presName="compNode" presStyleCnt="0"/>
      <dgm:spPr/>
    </dgm:pt>
    <dgm:pt modelId="{18B53E7B-7A42-4788-A3B4-C1E392C0E7E9}" type="pres">
      <dgm:prSet presAssocID="{258952DB-685F-4FBB-8B14-63FA7DB0A28D}" presName="bgRect" presStyleLbl="bgShp" presStyleIdx="0" presStyleCnt="3" custLinFactNeighborX="5418" custLinFactNeighborY="-4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rgbClr val="FF9300"/>
        </a:solidFill>
      </dgm:spPr>
    </dgm:pt>
    <dgm:pt modelId="{C1564FC0-F57E-430E-9947-06156EBB34B3}" type="pres">
      <dgm:prSet presAssocID="{258952DB-685F-4FBB-8B14-63FA7DB0A28D}" presName="iconRect" presStyleLbl="node1" presStyleIdx="0" presStyleCnt="3"/>
      <dgm:spPr/>
    </dgm:pt>
    <dgm:pt modelId="{3A89B306-8632-4722-9CBD-E74168E365D1}" type="pres">
      <dgm:prSet presAssocID="{258952DB-685F-4FBB-8B14-63FA7DB0A28D}" presName="spaceRect" presStyleCnt="0"/>
      <dgm:spPr/>
    </dgm:pt>
    <dgm:pt modelId="{4D77418D-A299-44B9-AEF3-8F6ECB21E6E5}" type="pres">
      <dgm:prSet presAssocID="{258952DB-685F-4FBB-8B14-63FA7DB0A28D}" presName="parTx" presStyleLbl="revTx" presStyleIdx="0" presStyleCnt="3" custScaleX="98544" custLinFactNeighborX="3447" custLinFactNeighborY="-43">
        <dgm:presLayoutVars>
          <dgm:chMax val="0"/>
          <dgm:chPref val="0"/>
        </dgm:presLayoutVars>
      </dgm:prSet>
      <dgm:spPr/>
    </dgm:pt>
    <dgm:pt modelId="{C9FD5E75-3C99-42E0-BC80-11B8F416FA6D}" type="pres">
      <dgm:prSet presAssocID="{BD00A208-C810-4450-9768-04328AD9132F}" presName="sibTrans" presStyleCnt="0"/>
      <dgm:spPr/>
    </dgm:pt>
    <dgm:pt modelId="{2E91A702-6E2F-40B8-8EC2-4B6593FE591E}" type="pres">
      <dgm:prSet presAssocID="{FDA1342B-118B-43CA-8E69-0AFBA6F89160}" presName="compNode" presStyleCnt="0"/>
      <dgm:spPr/>
    </dgm:pt>
    <dgm:pt modelId="{65ADB504-6E99-4032-9005-7985AE506169}" type="pres">
      <dgm:prSet presAssocID="{FDA1342B-118B-43CA-8E69-0AFBA6F89160}" presName="bgRect" presStyleLbl="bgShp" presStyleIdx="1" presStyleCnt="3"/>
      <dgm:spPr>
        <a:solidFill>
          <a:srgbClr val="FF9300"/>
        </a:solidFill>
      </dgm:spPr>
    </dgm:pt>
    <dgm:pt modelId="{200A58BA-84FF-45EB-AFDA-5E7ACA8A1F81}" type="pres">
      <dgm:prSet presAssocID="{FDA1342B-118B-43CA-8E69-0AFBA6F89160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1A7A5D65-BA6C-4FAF-98AC-B19485C5F9B3}" type="pres">
      <dgm:prSet presAssocID="{FDA1342B-118B-43CA-8E69-0AFBA6F89160}" presName="spaceRect" presStyleCnt="0"/>
      <dgm:spPr/>
    </dgm:pt>
    <dgm:pt modelId="{70ECDB55-8E6C-40E8-B14D-A86BAC24D25D}" type="pres">
      <dgm:prSet presAssocID="{FDA1342B-118B-43CA-8E69-0AFBA6F89160}" presName="parTx" presStyleLbl="revTx" presStyleIdx="1" presStyleCnt="3">
        <dgm:presLayoutVars>
          <dgm:chMax val="0"/>
          <dgm:chPref val="0"/>
        </dgm:presLayoutVars>
      </dgm:prSet>
      <dgm:spPr/>
    </dgm:pt>
    <dgm:pt modelId="{0900504B-FD7B-4C2D-858E-C30E0C81B719}" type="pres">
      <dgm:prSet presAssocID="{1ACE9BB4-F96C-4478-82B2-446CA8B9FBD4}" presName="sibTrans" presStyleCnt="0"/>
      <dgm:spPr/>
    </dgm:pt>
    <dgm:pt modelId="{142E3998-65DB-47B7-8154-35BB0A398822}" type="pres">
      <dgm:prSet presAssocID="{7CE6D184-C335-4A63-8E9E-6257DBBCABDA}" presName="compNode" presStyleCnt="0"/>
      <dgm:spPr/>
    </dgm:pt>
    <dgm:pt modelId="{A62C660D-7D2D-4435-8A63-FAD5FC3F4080}" type="pres">
      <dgm:prSet presAssocID="{7CE6D184-C335-4A63-8E9E-6257DBBCABDA}" presName="bgRect" presStyleLbl="bgShp" presStyleIdx="2" presStyleCnt="3"/>
      <dgm:spPr>
        <a:solidFill>
          <a:srgbClr val="FF9300"/>
        </a:solidFill>
      </dgm:spPr>
    </dgm:pt>
    <dgm:pt modelId="{97FF055C-C318-4F3B-BB07-AC83740C7F33}" type="pres">
      <dgm:prSet presAssocID="{7CE6D184-C335-4A63-8E9E-6257DBBCABDA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6C9AEA0-3B90-4AB1-8A5C-613D898FEDF7}" type="pres">
      <dgm:prSet presAssocID="{7CE6D184-C335-4A63-8E9E-6257DBBCABDA}" presName="spaceRect" presStyleCnt="0"/>
      <dgm:spPr/>
    </dgm:pt>
    <dgm:pt modelId="{FA534F80-A02F-49B5-B35E-86BE28D645F9}" type="pres">
      <dgm:prSet presAssocID="{7CE6D184-C335-4A63-8E9E-6257DBBCAB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5FAE5E-99C8-4185-8730-B59167202670}" srcId="{4E73F11E-7A45-4C82-85D5-6CEE695E476A}" destId="{258952DB-685F-4FBB-8B14-63FA7DB0A28D}" srcOrd="0" destOrd="0" parTransId="{C02BE96F-56DE-43E8-9C04-232166ACBC71}" sibTransId="{BD00A208-C810-4450-9768-04328AD9132F}"/>
    <dgm:cxn modelId="{E12A2963-F6F1-4276-964A-5D10D1F4E8E9}" type="presOf" srcId="{258952DB-685F-4FBB-8B14-63FA7DB0A28D}" destId="{4D77418D-A299-44B9-AEF3-8F6ECB21E6E5}" srcOrd="0" destOrd="0" presId="urn:microsoft.com/office/officeart/2018/2/layout/IconVerticalSolidList"/>
    <dgm:cxn modelId="{153F9370-1E2E-49E9-AD7D-A0F858B46B55}" type="presOf" srcId="{7CE6D184-C335-4A63-8E9E-6257DBBCABDA}" destId="{FA534F80-A02F-49B5-B35E-86BE28D645F9}" srcOrd="0" destOrd="0" presId="urn:microsoft.com/office/officeart/2018/2/layout/IconVerticalSolidList"/>
    <dgm:cxn modelId="{E8D160C3-527F-4164-BB6C-7230D941ACD0}" type="presOf" srcId="{4E73F11E-7A45-4C82-85D5-6CEE695E476A}" destId="{3EED9C8A-2A18-4562-99C2-E2988C982A12}" srcOrd="0" destOrd="0" presId="urn:microsoft.com/office/officeart/2018/2/layout/IconVerticalSolidList"/>
    <dgm:cxn modelId="{4FAA9AD9-9D55-423F-9134-24ECE4730296}" type="presOf" srcId="{FDA1342B-118B-43CA-8E69-0AFBA6F89160}" destId="{70ECDB55-8E6C-40E8-B14D-A86BAC24D25D}" srcOrd="0" destOrd="0" presId="urn:microsoft.com/office/officeart/2018/2/layout/IconVerticalSolidList"/>
    <dgm:cxn modelId="{471419E5-F998-4ECB-A408-4840DF3381B2}" srcId="{4E73F11E-7A45-4C82-85D5-6CEE695E476A}" destId="{FDA1342B-118B-43CA-8E69-0AFBA6F89160}" srcOrd="1" destOrd="0" parTransId="{385A65A8-759C-44D9-A33B-88A7DCAC1B05}" sibTransId="{1ACE9BB4-F96C-4478-82B2-446CA8B9FBD4}"/>
    <dgm:cxn modelId="{049900F3-158C-4110-A7FC-36A0FCE76730}" srcId="{4E73F11E-7A45-4C82-85D5-6CEE695E476A}" destId="{7CE6D184-C335-4A63-8E9E-6257DBBCABDA}" srcOrd="2" destOrd="0" parTransId="{4BB0B55E-C529-4555-83DA-B9B73EF51665}" sibTransId="{A30B4871-04BF-477F-BE86-CD3DCE5AC591}"/>
    <dgm:cxn modelId="{4C44B70F-841E-4401-A9AC-9D9E0EDC4E8C}" type="presParOf" srcId="{3EED9C8A-2A18-4562-99C2-E2988C982A12}" destId="{ABAF0579-70B2-4464-BC11-8CFAB39AFFC3}" srcOrd="0" destOrd="0" presId="urn:microsoft.com/office/officeart/2018/2/layout/IconVerticalSolidList"/>
    <dgm:cxn modelId="{5DF3E3CE-8A2D-43D6-8636-337BF8C38753}" type="presParOf" srcId="{ABAF0579-70B2-4464-BC11-8CFAB39AFFC3}" destId="{18B53E7B-7A42-4788-A3B4-C1E392C0E7E9}" srcOrd="0" destOrd="0" presId="urn:microsoft.com/office/officeart/2018/2/layout/IconVerticalSolidList"/>
    <dgm:cxn modelId="{643E886E-DE56-40E6-AF4D-3FE5A2CDF3B8}" type="presParOf" srcId="{ABAF0579-70B2-4464-BC11-8CFAB39AFFC3}" destId="{C1564FC0-F57E-430E-9947-06156EBB34B3}" srcOrd="1" destOrd="0" presId="urn:microsoft.com/office/officeart/2018/2/layout/IconVerticalSolidList"/>
    <dgm:cxn modelId="{F78AE8AC-EF27-4E18-8E7A-59DD035AA7DD}" type="presParOf" srcId="{ABAF0579-70B2-4464-BC11-8CFAB39AFFC3}" destId="{3A89B306-8632-4722-9CBD-E74168E365D1}" srcOrd="2" destOrd="0" presId="urn:microsoft.com/office/officeart/2018/2/layout/IconVerticalSolidList"/>
    <dgm:cxn modelId="{3C60F327-9237-4B40-B6F5-38807F023E86}" type="presParOf" srcId="{ABAF0579-70B2-4464-BC11-8CFAB39AFFC3}" destId="{4D77418D-A299-44B9-AEF3-8F6ECB21E6E5}" srcOrd="3" destOrd="0" presId="urn:microsoft.com/office/officeart/2018/2/layout/IconVerticalSolidList"/>
    <dgm:cxn modelId="{36B88AEF-58D3-4131-BED2-95CB81411CFF}" type="presParOf" srcId="{3EED9C8A-2A18-4562-99C2-E2988C982A12}" destId="{C9FD5E75-3C99-42E0-BC80-11B8F416FA6D}" srcOrd="1" destOrd="0" presId="urn:microsoft.com/office/officeart/2018/2/layout/IconVerticalSolidList"/>
    <dgm:cxn modelId="{B2294EE9-5A3F-4AD5-9D63-86D2339B558B}" type="presParOf" srcId="{3EED9C8A-2A18-4562-99C2-E2988C982A12}" destId="{2E91A702-6E2F-40B8-8EC2-4B6593FE591E}" srcOrd="2" destOrd="0" presId="urn:microsoft.com/office/officeart/2018/2/layout/IconVerticalSolidList"/>
    <dgm:cxn modelId="{4A06091B-0716-4DE5-B93A-9B6F7D1893CF}" type="presParOf" srcId="{2E91A702-6E2F-40B8-8EC2-4B6593FE591E}" destId="{65ADB504-6E99-4032-9005-7985AE506169}" srcOrd="0" destOrd="0" presId="urn:microsoft.com/office/officeart/2018/2/layout/IconVerticalSolidList"/>
    <dgm:cxn modelId="{0F276AB5-D57A-4F4A-834F-95E87A3A0EEF}" type="presParOf" srcId="{2E91A702-6E2F-40B8-8EC2-4B6593FE591E}" destId="{200A58BA-84FF-45EB-AFDA-5E7ACA8A1F81}" srcOrd="1" destOrd="0" presId="urn:microsoft.com/office/officeart/2018/2/layout/IconVerticalSolidList"/>
    <dgm:cxn modelId="{1DA953D3-E23B-4D93-A757-AAACC0FFA0E2}" type="presParOf" srcId="{2E91A702-6E2F-40B8-8EC2-4B6593FE591E}" destId="{1A7A5D65-BA6C-4FAF-98AC-B19485C5F9B3}" srcOrd="2" destOrd="0" presId="urn:microsoft.com/office/officeart/2018/2/layout/IconVerticalSolidList"/>
    <dgm:cxn modelId="{9EF8910B-1C80-4955-BEC4-3B6476F9300E}" type="presParOf" srcId="{2E91A702-6E2F-40B8-8EC2-4B6593FE591E}" destId="{70ECDB55-8E6C-40E8-B14D-A86BAC24D25D}" srcOrd="3" destOrd="0" presId="urn:microsoft.com/office/officeart/2018/2/layout/IconVerticalSolidList"/>
    <dgm:cxn modelId="{1D427CA6-7609-4F2A-AB03-0F6E38A28706}" type="presParOf" srcId="{3EED9C8A-2A18-4562-99C2-E2988C982A12}" destId="{0900504B-FD7B-4C2D-858E-C30E0C81B719}" srcOrd="3" destOrd="0" presId="urn:microsoft.com/office/officeart/2018/2/layout/IconVerticalSolidList"/>
    <dgm:cxn modelId="{F9B293AC-88C4-4D18-AD91-FFC286F684B2}" type="presParOf" srcId="{3EED9C8A-2A18-4562-99C2-E2988C982A12}" destId="{142E3998-65DB-47B7-8154-35BB0A398822}" srcOrd="4" destOrd="0" presId="urn:microsoft.com/office/officeart/2018/2/layout/IconVerticalSolidList"/>
    <dgm:cxn modelId="{966F9329-228A-47AD-8DD4-24075DD48650}" type="presParOf" srcId="{142E3998-65DB-47B7-8154-35BB0A398822}" destId="{A62C660D-7D2D-4435-8A63-FAD5FC3F4080}" srcOrd="0" destOrd="0" presId="urn:microsoft.com/office/officeart/2018/2/layout/IconVerticalSolidList"/>
    <dgm:cxn modelId="{DC88614D-F247-45F6-9282-D9FA047A1D78}" type="presParOf" srcId="{142E3998-65DB-47B7-8154-35BB0A398822}" destId="{97FF055C-C318-4F3B-BB07-AC83740C7F33}" srcOrd="1" destOrd="0" presId="urn:microsoft.com/office/officeart/2018/2/layout/IconVerticalSolidList"/>
    <dgm:cxn modelId="{03EC2C2C-EC2E-45FF-A573-AB544D645A9B}" type="presParOf" srcId="{142E3998-65DB-47B7-8154-35BB0A398822}" destId="{B6C9AEA0-3B90-4AB1-8A5C-613D898FEDF7}" srcOrd="2" destOrd="0" presId="urn:microsoft.com/office/officeart/2018/2/layout/IconVerticalSolidList"/>
    <dgm:cxn modelId="{41DDA698-85B4-4DBA-9D25-E1B14805C440}" type="presParOf" srcId="{142E3998-65DB-47B7-8154-35BB0A398822}" destId="{FA534F80-A02F-49B5-B35E-86BE28D645F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DDAE9F-F245-40F4-AD04-63A68D18A72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D4129B1-705B-4A0A-8007-42BB22302527}">
      <dgm:prSet/>
      <dgm:spPr>
        <a:xfrm>
          <a:off x="10084" y="1957073"/>
          <a:ext cx="241875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  <a:defRPr cap="all"/>
          </a:pPr>
          <a:r>
            <a:rPr lang="en-US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Bar &amp; Restaurant &amp; Rooftop</a:t>
          </a:r>
        </a:p>
      </dgm:t>
    </dgm:pt>
    <dgm:pt modelId="{5221D39C-6065-452F-84DE-6B887C0CC1AC}" type="parTrans" cxnId="{1B9C6D35-DCBB-4060-A405-6BE7345D04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DE057F-3F93-4C19-A5EF-62E3C5918BD2}" type="sibTrans" cxnId="{1B9C6D35-DCBB-4060-A405-6BE7345D04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DDC7D45-0D56-43E1-9F4C-310C7D54F009}">
      <dgm:prSet/>
      <dgm:spPr>
        <a:xfrm>
          <a:off x="2843940" y="1957073"/>
          <a:ext cx="241875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  <a:defRPr cap="all"/>
          </a:pPr>
          <a:r>
            <a:rPr lang="en-US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Above the Novotel HOTEL in Canary </a:t>
          </a:r>
          <a:r>
            <a:rPr lang="en-US" cap="all" dirty="0" err="1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WhARF</a:t>
          </a:r>
          <a:endParaRPr lang="en-US" cap="all" dirty="0">
            <a:solidFill>
              <a:schemeClr val="bg1"/>
            </a:solidFill>
            <a:latin typeface="Trebuchet MS" panose="020B0603020202020204"/>
            <a:ea typeface="+mn-ea"/>
            <a:cs typeface="+mn-cs"/>
          </a:endParaRPr>
        </a:p>
      </dgm:t>
    </dgm:pt>
    <dgm:pt modelId="{395874B0-8C74-4AC6-8272-94832784285D}" type="parTrans" cxnId="{F384A649-178D-4325-BF87-BE05851CA74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1397A7-6E49-48E0-A817-4DF21C730570}" type="sibTrans" cxnId="{F384A649-178D-4325-BF87-BE05851CA74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C155503-0F75-483E-85CB-7B6AD2D4E19D}">
      <dgm:prSet/>
      <dgm:spPr>
        <a:xfrm>
          <a:off x="5694146" y="1850931"/>
          <a:ext cx="241875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  <a:defRPr cap="all"/>
          </a:pPr>
          <a:r>
            <a:rPr lang="en-US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Weekly events including themed music performances</a:t>
          </a:r>
        </a:p>
      </dgm:t>
    </dgm:pt>
    <dgm:pt modelId="{44849199-3E3D-4C9F-A7DA-D4A4B2486FDB}" type="parTrans" cxnId="{BEE557BF-EFBC-49A6-B2B0-16EB098CC1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39E886-0721-4C3C-AA54-15C0435289A8}" type="sibTrans" cxnId="{BEE557BF-EFBC-49A6-B2B0-16EB098CC1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C141A07-C757-4078-A91A-2CC5D36438BF}" type="pres">
      <dgm:prSet presAssocID="{F3DDAE9F-F245-40F4-AD04-63A68D18A72E}" presName="root" presStyleCnt="0">
        <dgm:presLayoutVars>
          <dgm:dir/>
          <dgm:resizeHandles val="exact"/>
        </dgm:presLayoutVars>
      </dgm:prSet>
      <dgm:spPr/>
    </dgm:pt>
    <dgm:pt modelId="{B9ABAE77-6715-49B2-9D87-9B9E1AA0CF00}" type="pres">
      <dgm:prSet presAssocID="{1D4129B1-705B-4A0A-8007-42BB22302527}" presName="compNode" presStyleCnt="0"/>
      <dgm:spPr/>
    </dgm:pt>
    <dgm:pt modelId="{AA0521E9-E476-4EB4-A50A-50DD1F2B1AC5}" type="pres">
      <dgm:prSet presAssocID="{1D4129B1-705B-4A0A-8007-42BB22302527}" presName="iconBgRect" presStyleLbl="bgShp" presStyleIdx="0" presStyleCnt="3" custLinFactNeighborY="3540"/>
      <dgm:spPr>
        <a:xfrm>
          <a:off x="481740" y="22073"/>
          <a:ext cx="1475437" cy="1475437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gm:spPr>
    </dgm:pt>
    <dgm:pt modelId="{F4012EC9-0111-4CFF-8B23-CB4325DCA7BB}" type="pres">
      <dgm:prSet presAssocID="{1D4129B1-705B-4A0A-8007-42BB22302527}" presName="iconRect" presStyleLbl="node1" presStyleIdx="0" presStyleCnt="3" custLinFactNeighborY="6174"/>
      <dgm:spPr>
        <a:xfrm>
          <a:off x="796178" y="336511"/>
          <a:ext cx="846562" cy="84656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79F03A49-99F3-44F0-9A98-E6A7BD3CE75A}" type="pres">
      <dgm:prSet presAssocID="{1D4129B1-705B-4A0A-8007-42BB22302527}" presName="spaceRect" presStyleCnt="0"/>
      <dgm:spPr/>
    </dgm:pt>
    <dgm:pt modelId="{0836757D-A7CA-4306-B6FC-A6690D68C38E}" type="pres">
      <dgm:prSet presAssocID="{1D4129B1-705B-4A0A-8007-42BB22302527}" presName="textRect" presStyleLbl="revTx" presStyleIdx="0" presStyleCnt="3">
        <dgm:presLayoutVars>
          <dgm:chMax val="1"/>
          <dgm:chPref val="1"/>
        </dgm:presLayoutVars>
      </dgm:prSet>
      <dgm:spPr/>
    </dgm:pt>
    <dgm:pt modelId="{E67B6567-4006-4704-86D9-B0B27F686A2C}" type="pres">
      <dgm:prSet presAssocID="{30DE057F-3F93-4C19-A5EF-62E3C5918BD2}" presName="sibTrans" presStyleCnt="0"/>
      <dgm:spPr/>
    </dgm:pt>
    <dgm:pt modelId="{B5FF2608-B570-47FA-8F60-6CB2C6D9FAF3}" type="pres">
      <dgm:prSet presAssocID="{EDDC7D45-0D56-43E1-9F4C-310C7D54F009}" presName="compNode" presStyleCnt="0"/>
      <dgm:spPr/>
    </dgm:pt>
    <dgm:pt modelId="{2CC8A04B-FC83-4076-B282-24DBD55BB84F}" type="pres">
      <dgm:prSet presAssocID="{EDDC7D45-0D56-43E1-9F4C-310C7D54F009}" presName="iconBgRect" presStyleLbl="bgShp" presStyleIdx="1" presStyleCnt="3" custLinFactNeighborX="-553" custLinFactNeighborY="3540"/>
      <dgm:spPr>
        <a:xfrm>
          <a:off x="3315612" y="22073"/>
          <a:ext cx="1475437" cy="147543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gm:spPr>
    </dgm:pt>
    <dgm:pt modelId="{BE9AA1AC-49AE-49E9-9944-6006A543DBB2}" type="pres">
      <dgm:prSet presAssocID="{EDDC7D45-0D56-43E1-9F4C-310C7D54F009}" presName="iconRect" presStyleLbl="node1" presStyleIdx="1" presStyleCnt="3" custLinFactNeighborX="-964" custLinFactNeighborY="6174"/>
      <dgm:spPr>
        <a:xfrm>
          <a:off x="3630048" y="336511"/>
          <a:ext cx="846562" cy="84656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Bâtiment"/>
        </a:ext>
      </dgm:extLst>
    </dgm:pt>
    <dgm:pt modelId="{9BC35566-6334-47D1-B518-57D47521B6F6}" type="pres">
      <dgm:prSet presAssocID="{EDDC7D45-0D56-43E1-9F4C-310C7D54F009}" presName="spaceRect" presStyleCnt="0"/>
      <dgm:spPr/>
    </dgm:pt>
    <dgm:pt modelId="{4F44FD52-1EC5-4D25-A8A5-FCCC7936F1D9}" type="pres">
      <dgm:prSet presAssocID="{EDDC7D45-0D56-43E1-9F4C-310C7D54F009}" presName="textRect" presStyleLbl="revTx" presStyleIdx="1" presStyleCnt="3" custLinFactNeighborX="-338">
        <dgm:presLayoutVars>
          <dgm:chMax val="1"/>
          <dgm:chPref val="1"/>
        </dgm:presLayoutVars>
      </dgm:prSet>
      <dgm:spPr/>
    </dgm:pt>
    <dgm:pt modelId="{C4666080-1BA1-4583-9802-0D4D4C4B3536}" type="pres">
      <dgm:prSet presAssocID="{0A1397A7-6E49-48E0-A817-4DF21C730570}" presName="sibTrans" presStyleCnt="0"/>
      <dgm:spPr/>
    </dgm:pt>
    <dgm:pt modelId="{77831B1B-9116-4AA5-B338-5D24335772C6}" type="pres">
      <dgm:prSet presAssocID="{5C155503-0F75-483E-85CB-7B6AD2D4E19D}" presName="compNode" presStyleCnt="0"/>
      <dgm:spPr/>
    </dgm:pt>
    <dgm:pt modelId="{508CC1E8-FC1E-457E-9E20-AD0ACDF7A80D}" type="pres">
      <dgm:prSet presAssocID="{5C155503-0F75-483E-85CB-7B6AD2D4E19D}" presName="iconBgRect" presStyleLbl="bgShp" presStyleIdx="2" presStyleCnt="3" custLinFactNeighborY="3540"/>
      <dgm:spPr>
        <a:xfrm>
          <a:off x="6165803" y="22073"/>
          <a:ext cx="1475437" cy="1475437"/>
        </a:xfrm>
        <a:prstGeom prst="ellipse">
          <a:avLst/>
        </a:prstGeom>
        <a:solidFill>
          <a:schemeClr val="bg2"/>
        </a:solidFill>
        <a:ln>
          <a:noFill/>
        </a:ln>
        <a:effectLst/>
      </dgm:spPr>
    </dgm:pt>
    <dgm:pt modelId="{6B96DF16-FB14-45E5-BAC3-94456B262C23}" type="pres">
      <dgm:prSet presAssocID="{5C155503-0F75-483E-85CB-7B6AD2D4E19D}" presName="iconRect" presStyleLbl="node1" presStyleIdx="2" presStyleCnt="3" custLinFactNeighborY="6174"/>
      <dgm:spPr>
        <a:xfrm>
          <a:off x="6480240" y="336511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2DE8078-C080-4432-8186-D110B3732BC5}" type="pres">
      <dgm:prSet presAssocID="{5C155503-0F75-483E-85CB-7B6AD2D4E19D}" presName="spaceRect" presStyleCnt="0"/>
      <dgm:spPr/>
    </dgm:pt>
    <dgm:pt modelId="{315C9771-70D6-4B5C-BFB6-07EA9524637A}" type="pres">
      <dgm:prSet presAssocID="{5C155503-0F75-483E-85CB-7B6AD2D4E19D}" presName="textRect" presStyleLbl="revTx" presStyleIdx="2" presStyleCnt="3" custLinFactNeighborY="-14742">
        <dgm:presLayoutVars>
          <dgm:chMax val="1"/>
          <dgm:chPref val="1"/>
        </dgm:presLayoutVars>
      </dgm:prSet>
      <dgm:spPr/>
    </dgm:pt>
  </dgm:ptLst>
  <dgm:cxnLst>
    <dgm:cxn modelId="{2CF60210-F24C-F848-8311-97988F226D8D}" type="presOf" srcId="{F3DDAE9F-F245-40F4-AD04-63A68D18A72E}" destId="{2C141A07-C757-4078-A91A-2CC5D36438BF}" srcOrd="0" destOrd="0" presId="urn:microsoft.com/office/officeart/2018/5/layout/IconCircleLabelList"/>
    <dgm:cxn modelId="{220F9D2E-E54F-024E-B259-7C67C5DBD044}" type="presOf" srcId="{1D4129B1-705B-4A0A-8007-42BB22302527}" destId="{0836757D-A7CA-4306-B6FC-A6690D68C38E}" srcOrd="0" destOrd="0" presId="urn:microsoft.com/office/officeart/2018/5/layout/IconCircleLabelList"/>
    <dgm:cxn modelId="{1B9C6D35-DCBB-4060-A405-6BE7345D04EA}" srcId="{F3DDAE9F-F245-40F4-AD04-63A68D18A72E}" destId="{1D4129B1-705B-4A0A-8007-42BB22302527}" srcOrd="0" destOrd="0" parTransId="{5221D39C-6065-452F-84DE-6B887C0CC1AC}" sibTransId="{30DE057F-3F93-4C19-A5EF-62E3C5918BD2}"/>
    <dgm:cxn modelId="{F384A649-178D-4325-BF87-BE05851CA743}" srcId="{F3DDAE9F-F245-40F4-AD04-63A68D18A72E}" destId="{EDDC7D45-0D56-43E1-9F4C-310C7D54F009}" srcOrd="1" destOrd="0" parTransId="{395874B0-8C74-4AC6-8272-94832784285D}" sibTransId="{0A1397A7-6E49-48E0-A817-4DF21C730570}"/>
    <dgm:cxn modelId="{71D5C07A-131F-DC44-9867-BD27BD6A68C3}" type="presOf" srcId="{EDDC7D45-0D56-43E1-9F4C-310C7D54F009}" destId="{4F44FD52-1EC5-4D25-A8A5-FCCC7936F1D9}" srcOrd="0" destOrd="0" presId="urn:microsoft.com/office/officeart/2018/5/layout/IconCircleLabelList"/>
    <dgm:cxn modelId="{BEE557BF-EFBC-49A6-B2B0-16EB098CC138}" srcId="{F3DDAE9F-F245-40F4-AD04-63A68D18A72E}" destId="{5C155503-0F75-483E-85CB-7B6AD2D4E19D}" srcOrd="2" destOrd="0" parTransId="{44849199-3E3D-4C9F-A7DA-D4A4B2486FDB}" sibTransId="{0C39E886-0721-4C3C-AA54-15C0435289A8}"/>
    <dgm:cxn modelId="{B97F29C3-1222-5C4C-B64A-945370496F26}" type="presOf" srcId="{5C155503-0F75-483E-85CB-7B6AD2D4E19D}" destId="{315C9771-70D6-4B5C-BFB6-07EA9524637A}" srcOrd="0" destOrd="0" presId="urn:microsoft.com/office/officeart/2018/5/layout/IconCircleLabelList"/>
    <dgm:cxn modelId="{761D447B-8D39-9E44-8C90-35FDD187BAAC}" type="presParOf" srcId="{2C141A07-C757-4078-A91A-2CC5D36438BF}" destId="{B9ABAE77-6715-49B2-9D87-9B9E1AA0CF00}" srcOrd="0" destOrd="0" presId="urn:microsoft.com/office/officeart/2018/5/layout/IconCircleLabelList"/>
    <dgm:cxn modelId="{1C5DF2A9-5636-DD48-BB11-D147EF8BAAC1}" type="presParOf" srcId="{B9ABAE77-6715-49B2-9D87-9B9E1AA0CF00}" destId="{AA0521E9-E476-4EB4-A50A-50DD1F2B1AC5}" srcOrd="0" destOrd="0" presId="urn:microsoft.com/office/officeart/2018/5/layout/IconCircleLabelList"/>
    <dgm:cxn modelId="{7085A6B1-08EC-0949-862C-21CE2EC85201}" type="presParOf" srcId="{B9ABAE77-6715-49B2-9D87-9B9E1AA0CF00}" destId="{F4012EC9-0111-4CFF-8B23-CB4325DCA7BB}" srcOrd="1" destOrd="0" presId="urn:microsoft.com/office/officeart/2018/5/layout/IconCircleLabelList"/>
    <dgm:cxn modelId="{2C736044-A512-4F4C-A48E-2814AB012E17}" type="presParOf" srcId="{B9ABAE77-6715-49B2-9D87-9B9E1AA0CF00}" destId="{79F03A49-99F3-44F0-9A98-E6A7BD3CE75A}" srcOrd="2" destOrd="0" presId="urn:microsoft.com/office/officeart/2018/5/layout/IconCircleLabelList"/>
    <dgm:cxn modelId="{4E0560C5-1F66-EB4F-9B7B-28F74224065F}" type="presParOf" srcId="{B9ABAE77-6715-49B2-9D87-9B9E1AA0CF00}" destId="{0836757D-A7CA-4306-B6FC-A6690D68C38E}" srcOrd="3" destOrd="0" presId="urn:microsoft.com/office/officeart/2018/5/layout/IconCircleLabelList"/>
    <dgm:cxn modelId="{231BB09B-C5A9-B348-8D44-A23D27DA85FC}" type="presParOf" srcId="{2C141A07-C757-4078-A91A-2CC5D36438BF}" destId="{E67B6567-4006-4704-86D9-B0B27F686A2C}" srcOrd="1" destOrd="0" presId="urn:microsoft.com/office/officeart/2018/5/layout/IconCircleLabelList"/>
    <dgm:cxn modelId="{29A22E43-6788-8C4A-B967-FEC665F9E60E}" type="presParOf" srcId="{2C141A07-C757-4078-A91A-2CC5D36438BF}" destId="{B5FF2608-B570-47FA-8F60-6CB2C6D9FAF3}" srcOrd="2" destOrd="0" presId="urn:microsoft.com/office/officeart/2018/5/layout/IconCircleLabelList"/>
    <dgm:cxn modelId="{2A6ED62F-54CD-CB4E-ABD5-70B750D85F46}" type="presParOf" srcId="{B5FF2608-B570-47FA-8F60-6CB2C6D9FAF3}" destId="{2CC8A04B-FC83-4076-B282-24DBD55BB84F}" srcOrd="0" destOrd="0" presId="urn:microsoft.com/office/officeart/2018/5/layout/IconCircleLabelList"/>
    <dgm:cxn modelId="{10B58EFB-6E49-764B-99F1-B7887E7BA6CF}" type="presParOf" srcId="{B5FF2608-B570-47FA-8F60-6CB2C6D9FAF3}" destId="{BE9AA1AC-49AE-49E9-9944-6006A543DBB2}" srcOrd="1" destOrd="0" presId="urn:microsoft.com/office/officeart/2018/5/layout/IconCircleLabelList"/>
    <dgm:cxn modelId="{D53E8C25-80CA-4B4E-963A-1FC18196E9AD}" type="presParOf" srcId="{B5FF2608-B570-47FA-8F60-6CB2C6D9FAF3}" destId="{9BC35566-6334-47D1-B518-57D47521B6F6}" srcOrd="2" destOrd="0" presId="urn:microsoft.com/office/officeart/2018/5/layout/IconCircleLabelList"/>
    <dgm:cxn modelId="{FE5A446F-BF2E-194B-8B02-32528ADF438E}" type="presParOf" srcId="{B5FF2608-B570-47FA-8F60-6CB2C6D9FAF3}" destId="{4F44FD52-1EC5-4D25-A8A5-FCCC7936F1D9}" srcOrd="3" destOrd="0" presId="urn:microsoft.com/office/officeart/2018/5/layout/IconCircleLabelList"/>
    <dgm:cxn modelId="{EE64EA19-5F51-6041-AFDD-676FEA01E115}" type="presParOf" srcId="{2C141A07-C757-4078-A91A-2CC5D36438BF}" destId="{C4666080-1BA1-4583-9802-0D4D4C4B3536}" srcOrd="3" destOrd="0" presId="urn:microsoft.com/office/officeart/2018/5/layout/IconCircleLabelList"/>
    <dgm:cxn modelId="{8E44C8D8-AA56-224B-B9EA-FD77403BE5C4}" type="presParOf" srcId="{2C141A07-C757-4078-A91A-2CC5D36438BF}" destId="{77831B1B-9116-4AA5-B338-5D24335772C6}" srcOrd="4" destOrd="0" presId="urn:microsoft.com/office/officeart/2018/5/layout/IconCircleLabelList"/>
    <dgm:cxn modelId="{E8FEE226-CDCE-B344-BBC2-13F346E1F518}" type="presParOf" srcId="{77831B1B-9116-4AA5-B338-5D24335772C6}" destId="{508CC1E8-FC1E-457E-9E20-AD0ACDF7A80D}" srcOrd="0" destOrd="0" presId="urn:microsoft.com/office/officeart/2018/5/layout/IconCircleLabelList"/>
    <dgm:cxn modelId="{49C7923C-3876-8346-A202-5C99C332909C}" type="presParOf" srcId="{77831B1B-9116-4AA5-B338-5D24335772C6}" destId="{6B96DF16-FB14-45E5-BAC3-94456B262C23}" srcOrd="1" destOrd="0" presId="urn:microsoft.com/office/officeart/2018/5/layout/IconCircleLabelList"/>
    <dgm:cxn modelId="{54976BC9-B0F1-9344-9D1A-9593532E5272}" type="presParOf" srcId="{77831B1B-9116-4AA5-B338-5D24335772C6}" destId="{32DE8078-C080-4432-8186-D110B3732BC5}" srcOrd="2" destOrd="0" presId="urn:microsoft.com/office/officeart/2018/5/layout/IconCircleLabelList"/>
    <dgm:cxn modelId="{B011F7AB-6C26-864A-9F13-887832148EE7}" type="presParOf" srcId="{77831B1B-9116-4AA5-B338-5D24335772C6}" destId="{315C9771-70D6-4B5C-BFB6-07EA9524637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408AAB-D4BE-4866-9E98-D030A05C5C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996FED-0B59-4BFD-BE1B-7A272A3C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50" b="1" i="1" u="none" dirty="0"/>
            <a:t>Flexible</a:t>
          </a:r>
          <a:r>
            <a:rPr lang="en-US" sz="1350" dirty="0"/>
            <a:t>: As the restaurant was not created toward a certain type of food, the chef is free to change the menus regularly, allowing the restaurant to adapt to current trends an attract more clients </a:t>
          </a:r>
        </a:p>
      </dgm:t>
    </dgm:pt>
    <dgm:pt modelId="{9884FB07-CC5A-4879-8789-A899D3C7CF89}" type="parTrans" cxnId="{082916D9-5DE9-4C2E-84D6-ABF7179D6AA2}">
      <dgm:prSet/>
      <dgm:spPr/>
      <dgm:t>
        <a:bodyPr/>
        <a:lstStyle/>
        <a:p>
          <a:endParaRPr lang="en-US" sz="1400"/>
        </a:p>
      </dgm:t>
    </dgm:pt>
    <dgm:pt modelId="{433601B5-2FC8-45C4-A789-B381C7735FEF}" type="sibTrans" cxnId="{082916D9-5DE9-4C2E-84D6-ABF7179D6AA2}">
      <dgm:prSet/>
      <dgm:spPr/>
      <dgm:t>
        <a:bodyPr/>
        <a:lstStyle/>
        <a:p>
          <a:endParaRPr lang="en-US" sz="1400"/>
        </a:p>
      </dgm:t>
    </dgm:pt>
    <dgm:pt modelId="{99178784-7310-4D48-802F-8F87CDE1AB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1" dirty="0"/>
            <a:t>Brand positioning</a:t>
          </a:r>
          <a:r>
            <a:rPr lang="en-US" sz="1400" dirty="0"/>
            <a:t>: Award-winning for food &amp; drink. Experienced and renowned French chef Guillaume </a:t>
          </a:r>
          <a:r>
            <a:rPr lang="en-US" sz="1400" dirty="0" err="1"/>
            <a:t>Gillan</a:t>
          </a:r>
          <a:r>
            <a:rPr lang="en-US" sz="1400" dirty="0"/>
            <a:t> in charge of the kitchen.</a:t>
          </a:r>
        </a:p>
      </dgm:t>
    </dgm:pt>
    <dgm:pt modelId="{D5552454-2D32-4D80-B114-7CB108979588}" type="parTrans" cxnId="{452CE202-69E2-4B6E-8550-2D7C4F7B13AA}">
      <dgm:prSet/>
      <dgm:spPr/>
      <dgm:t>
        <a:bodyPr/>
        <a:lstStyle/>
        <a:p>
          <a:endParaRPr lang="en-US" sz="1400"/>
        </a:p>
      </dgm:t>
    </dgm:pt>
    <dgm:pt modelId="{6AB481C5-B69B-4333-B80D-596EFF637235}" type="sibTrans" cxnId="{452CE202-69E2-4B6E-8550-2D7C4F7B13AA}">
      <dgm:prSet/>
      <dgm:spPr/>
      <dgm:t>
        <a:bodyPr/>
        <a:lstStyle/>
        <a:p>
          <a:endParaRPr lang="en-US" sz="1400"/>
        </a:p>
      </dgm:t>
    </dgm:pt>
    <dgm:pt modelId="{86E15067-135D-41B3-A5B4-2754A1A3AB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50" b="1" i="1" dirty="0"/>
            <a:t>Location and view</a:t>
          </a:r>
          <a:r>
            <a:rPr lang="en-US" sz="1350" dirty="0"/>
            <a:t>: Canary Wharf is the main business district of London, resulting in thousands of potential clients year-round. </a:t>
          </a:r>
          <a:r>
            <a:rPr lang="en-GB" sz="1350" dirty="0"/>
            <a:t>The restaurant attracts many customers for its </a:t>
          </a:r>
          <a:r>
            <a:rPr lang="en-GB" sz="1350" dirty="0" err="1"/>
            <a:t>breathtaking</a:t>
          </a:r>
          <a:r>
            <a:rPr lang="en-GB" sz="1350" dirty="0"/>
            <a:t> view.</a:t>
          </a:r>
          <a:endParaRPr lang="en-US" sz="1350" dirty="0"/>
        </a:p>
      </dgm:t>
    </dgm:pt>
    <dgm:pt modelId="{04375AEB-2126-48DE-9819-D91ADF3B1381}" type="parTrans" cxnId="{C445A805-04C0-42E6-9409-4E055B31F182}">
      <dgm:prSet/>
      <dgm:spPr/>
      <dgm:t>
        <a:bodyPr/>
        <a:lstStyle/>
        <a:p>
          <a:endParaRPr lang="en-US" sz="1400"/>
        </a:p>
      </dgm:t>
    </dgm:pt>
    <dgm:pt modelId="{45BA2F42-1AF9-4F2F-8FB2-44C5A219FFA7}" type="sibTrans" cxnId="{C445A805-04C0-42E6-9409-4E055B31F182}">
      <dgm:prSet/>
      <dgm:spPr/>
      <dgm:t>
        <a:bodyPr/>
        <a:lstStyle/>
        <a:p>
          <a:endParaRPr lang="en-US" sz="1400"/>
        </a:p>
      </dgm:t>
    </dgm:pt>
    <dgm:pt modelId="{55F867D3-1EF5-45BA-B688-1ACCE3A58DDE}" type="pres">
      <dgm:prSet presAssocID="{D6408AAB-D4BE-4866-9E98-D030A05C5CAD}" presName="root" presStyleCnt="0">
        <dgm:presLayoutVars>
          <dgm:dir/>
          <dgm:resizeHandles val="exact"/>
        </dgm:presLayoutVars>
      </dgm:prSet>
      <dgm:spPr/>
    </dgm:pt>
    <dgm:pt modelId="{29B1E920-D54D-40FB-BE76-9DF00DC0F3F7}" type="pres">
      <dgm:prSet presAssocID="{68996FED-0B59-4BFD-BE1B-7A272A3CEF45}" presName="compNode" presStyleCnt="0"/>
      <dgm:spPr/>
    </dgm:pt>
    <dgm:pt modelId="{89744BF2-C592-4412-99C8-BE309FD394D9}" type="pres">
      <dgm:prSet presAssocID="{68996FED-0B59-4BFD-BE1B-7A272A3CEF45}" presName="bgRect" presStyleLbl="bgShp" presStyleIdx="0" presStyleCnt="3"/>
      <dgm:spPr>
        <a:solidFill>
          <a:srgbClr val="F7CCAF"/>
        </a:solidFill>
      </dgm:spPr>
    </dgm:pt>
    <dgm:pt modelId="{90F765F8-E1A0-4586-8CE4-71349CA99EC0}" type="pres">
      <dgm:prSet presAssocID="{68996FED-0B59-4BFD-BE1B-7A272A3CEF45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46B481F-ED74-472A-98A1-0DF08521CFCC}" type="pres">
      <dgm:prSet presAssocID="{68996FED-0B59-4BFD-BE1B-7A272A3CEF45}" presName="spaceRect" presStyleCnt="0"/>
      <dgm:spPr/>
    </dgm:pt>
    <dgm:pt modelId="{A1FE0C15-49D5-4F58-9BEA-5F172B77EDAD}" type="pres">
      <dgm:prSet presAssocID="{68996FED-0B59-4BFD-BE1B-7A272A3CEF45}" presName="parTx" presStyleLbl="revTx" presStyleIdx="0" presStyleCnt="3">
        <dgm:presLayoutVars>
          <dgm:chMax val="0"/>
          <dgm:chPref val="0"/>
        </dgm:presLayoutVars>
      </dgm:prSet>
      <dgm:spPr/>
    </dgm:pt>
    <dgm:pt modelId="{7774CAA0-A370-4AE5-969A-7319D9CC7DDC}" type="pres">
      <dgm:prSet presAssocID="{433601B5-2FC8-45C4-A789-B381C7735FEF}" presName="sibTrans" presStyleCnt="0"/>
      <dgm:spPr/>
    </dgm:pt>
    <dgm:pt modelId="{DC0F24D0-B8E8-4459-A849-05FFEED798B8}" type="pres">
      <dgm:prSet presAssocID="{99178784-7310-4D48-802F-8F87CDE1AB34}" presName="compNode" presStyleCnt="0"/>
      <dgm:spPr/>
    </dgm:pt>
    <dgm:pt modelId="{6F5E3223-F057-45AF-BF9E-163B23139D77}" type="pres">
      <dgm:prSet presAssocID="{99178784-7310-4D48-802F-8F87CDE1AB34}" presName="bgRect" presStyleLbl="bgShp" presStyleIdx="1" presStyleCnt="3"/>
      <dgm:spPr>
        <a:solidFill>
          <a:srgbClr val="A3A3A3"/>
        </a:solidFill>
      </dgm:spPr>
    </dgm:pt>
    <dgm:pt modelId="{0CF6F3DD-0B0F-4811-A2EF-E195538DF1D1}" type="pres">
      <dgm:prSet presAssocID="{99178784-7310-4D48-802F-8F87CDE1AB34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03B88F8-1AC0-48A6-AE81-62ABEA80C348}" type="pres">
      <dgm:prSet presAssocID="{99178784-7310-4D48-802F-8F87CDE1AB34}" presName="spaceRect" presStyleCnt="0"/>
      <dgm:spPr/>
    </dgm:pt>
    <dgm:pt modelId="{45E8351A-8B16-4278-8E4A-2CC67A8FA25F}" type="pres">
      <dgm:prSet presAssocID="{99178784-7310-4D48-802F-8F87CDE1AB34}" presName="parTx" presStyleLbl="revTx" presStyleIdx="1" presStyleCnt="3">
        <dgm:presLayoutVars>
          <dgm:chMax val="0"/>
          <dgm:chPref val="0"/>
        </dgm:presLayoutVars>
      </dgm:prSet>
      <dgm:spPr/>
    </dgm:pt>
    <dgm:pt modelId="{F96509D0-62EE-4D8B-B533-E1767A4E1A33}" type="pres">
      <dgm:prSet presAssocID="{6AB481C5-B69B-4333-B80D-596EFF637235}" presName="sibTrans" presStyleCnt="0"/>
      <dgm:spPr/>
    </dgm:pt>
    <dgm:pt modelId="{2EDC42B1-50DD-46E6-B6F8-83C6A999B45C}" type="pres">
      <dgm:prSet presAssocID="{86E15067-135D-41B3-A5B4-2754A1A3AB36}" presName="compNode" presStyleCnt="0"/>
      <dgm:spPr/>
    </dgm:pt>
    <dgm:pt modelId="{0D0A9D01-87C8-4E3D-AAF4-FBE4DE700E67}" type="pres">
      <dgm:prSet presAssocID="{86E15067-135D-41B3-A5B4-2754A1A3AB36}" presName="bgRect" presStyleLbl="bgShp" presStyleIdx="2" presStyleCnt="3"/>
      <dgm:spPr>
        <a:solidFill>
          <a:srgbClr val="EC8037">
            <a:alpha val="74902"/>
          </a:srgbClr>
        </a:solidFill>
      </dgm:spPr>
    </dgm:pt>
    <dgm:pt modelId="{A6508B7C-99BF-42A1-8E16-47A3726801A4}" type="pres">
      <dgm:prSet presAssocID="{86E15067-135D-41B3-A5B4-2754A1A3AB36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19702C8-F0E9-41CF-8323-054DC7E8C9F8}" type="pres">
      <dgm:prSet presAssocID="{86E15067-135D-41B3-A5B4-2754A1A3AB36}" presName="spaceRect" presStyleCnt="0"/>
      <dgm:spPr/>
    </dgm:pt>
    <dgm:pt modelId="{F04DA7F9-6498-4E5E-94DB-7D1578D29A40}" type="pres">
      <dgm:prSet presAssocID="{86E15067-135D-41B3-A5B4-2754A1A3AB36}" presName="parTx" presStyleLbl="revTx" presStyleIdx="2" presStyleCnt="3" custScaleX="98812">
        <dgm:presLayoutVars>
          <dgm:chMax val="0"/>
          <dgm:chPref val="0"/>
        </dgm:presLayoutVars>
      </dgm:prSet>
      <dgm:spPr/>
    </dgm:pt>
  </dgm:ptLst>
  <dgm:cxnLst>
    <dgm:cxn modelId="{452CE202-69E2-4B6E-8550-2D7C4F7B13AA}" srcId="{D6408AAB-D4BE-4866-9E98-D030A05C5CAD}" destId="{99178784-7310-4D48-802F-8F87CDE1AB34}" srcOrd="1" destOrd="0" parTransId="{D5552454-2D32-4D80-B114-7CB108979588}" sibTransId="{6AB481C5-B69B-4333-B80D-596EFF637235}"/>
    <dgm:cxn modelId="{C445A805-04C0-42E6-9409-4E055B31F182}" srcId="{D6408AAB-D4BE-4866-9E98-D030A05C5CAD}" destId="{86E15067-135D-41B3-A5B4-2754A1A3AB36}" srcOrd="2" destOrd="0" parTransId="{04375AEB-2126-48DE-9819-D91ADF3B1381}" sibTransId="{45BA2F42-1AF9-4F2F-8FB2-44C5A219FFA7}"/>
    <dgm:cxn modelId="{59C3EA17-ADF9-2947-9383-76F74447D867}" type="presOf" srcId="{D6408AAB-D4BE-4866-9E98-D030A05C5CAD}" destId="{55F867D3-1EF5-45BA-B688-1ACCE3A58DDE}" srcOrd="0" destOrd="0" presId="urn:microsoft.com/office/officeart/2018/2/layout/IconVerticalSolidList"/>
    <dgm:cxn modelId="{8CED424C-85AC-6943-85BB-E24E5A355DB8}" type="presOf" srcId="{86E15067-135D-41B3-A5B4-2754A1A3AB36}" destId="{F04DA7F9-6498-4E5E-94DB-7D1578D29A40}" srcOrd="0" destOrd="0" presId="urn:microsoft.com/office/officeart/2018/2/layout/IconVerticalSolidList"/>
    <dgm:cxn modelId="{5F236D7D-79F5-6348-9AA6-55709FC22945}" type="presOf" srcId="{68996FED-0B59-4BFD-BE1B-7A272A3CEF45}" destId="{A1FE0C15-49D5-4F58-9BEA-5F172B77EDAD}" srcOrd="0" destOrd="0" presId="urn:microsoft.com/office/officeart/2018/2/layout/IconVerticalSolidList"/>
    <dgm:cxn modelId="{082916D9-5DE9-4C2E-84D6-ABF7179D6AA2}" srcId="{D6408AAB-D4BE-4866-9E98-D030A05C5CAD}" destId="{68996FED-0B59-4BFD-BE1B-7A272A3CEF45}" srcOrd="0" destOrd="0" parTransId="{9884FB07-CC5A-4879-8789-A899D3C7CF89}" sibTransId="{433601B5-2FC8-45C4-A789-B381C7735FEF}"/>
    <dgm:cxn modelId="{D05F86F7-E969-DB41-849E-E3DDEBCBD26C}" type="presOf" srcId="{99178784-7310-4D48-802F-8F87CDE1AB34}" destId="{45E8351A-8B16-4278-8E4A-2CC67A8FA25F}" srcOrd="0" destOrd="0" presId="urn:microsoft.com/office/officeart/2018/2/layout/IconVerticalSolidList"/>
    <dgm:cxn modelId="{1CD9482B-E262-B141-9BB3-09643B22A2EF}" type="presParOf" srcId="{55F867D3-1EF5-45BA-B688-1ACCE3A58DDE}" destId="{29B1E920-D54D-40FB-BE76-9DF00DC0F3F7}" srcOrd="0" destOrd="0" presId="urn:microsoft.com/office/officeart/2018/2/layout/IconVerticalSolidList"/>
    <dgm:cxn modelId="{2926B38D-ED63-D44C-B9CE-5A0BC02B76F0}" type="presParOf" srcId="{29B1E920-D54D-40FB-BE76-9DF00DC0F3F7}" destId="{89744BF2-C592-4412-99C8-BE309FD394D9}" srcOrd="0" destOrd="0" presId="urn:microsoft.com/office/officeart/2018/2/layout/IconVerticalSolidList"/>
    <dgm:cxn modelId="{F49A8060-7E98-454C-8415-21373779641B}" type="presParOf" srcId="{29B1E920-D54D-40FB-BE76-9DF00DC0F3F7}" destId="{90F765F8-E1A0-4586-8CE4-71349CA99EC0}" srcOrd="1" destOrd="0" presId="urn:microsoft.com/office/officeart/2018/2/layout/IconVerticalSolidList"/>
    <dgm:cxn modelId="{2A6C91DA-570C-A947-9A11-9061FE16A31D}" type="presParOf" srcId="{29B1E920-D54D-40FB-BE76-9DF00DC0F3F7}" destId="{D46B481F-ED74-472A-98A1-0DF08521CFCC}" srcOrd="2" destOrd="0" presId="urn:microsoft.com/office/officeart/2018/2/layout/IconVerticalSolidList"/>
    <dgm:cxn modelId="{91C8C610-C4BA-E742-818F-1F4EB462793E}" type="presParOf" srcId="{29B1E920-D54D-40FB-BE76-9DF00DC0F3F7}" destId="{A1FE0C15-49D5-4F58-9BEA-5F172B77EDAD}" srcOrd="3" destOrd="0" presId="urn:microsoft.com/office/officeart/2018/2/layout/IconVerticalSolidList"/>
    <dgm:cxn modelId="{ED49F4BE-E7E9-6D4B-9170-F4CD3031ECB2}" type="presParOf" srcId="{55F867D3-1EF5-45BA-B688-1ACCE3A58DDE}" destId="{7774CAA0-A370-4AE5-969A-7319D9CC7DDC}" srcOrd="1" destOrd="0" presId="urn:microsoft.com/office/officeart/2018/2/layout/IconVerticalSolidList"/>
    <dgm:cxn modelId="{100D1A8F-24D6-4C4F-BC53-6AAC4FB5EA24}" type="presParOf" srcId="{55F867D3-1EF5-45BA-B688-1ACCE3A58DDE}" destId="{DC0F24D0-B8E8-4459-A849-05FFEED798B8}" srcOrd="2" destOrd="0" presId="urn:microsoft.com/office/officeart/2018/2/layout/IconVerticalSolidList"/>
    <dgm:cxn modelId="{B8F940D6-47EB-BE4E-ADBF-9E8F5465B593}" type="presParOf" srcId="{DC0F24D0-B8E8-4459-A849-05FFEED798B8}" destId="{6F5E3223-F057-45AF-BF9E-163B23139D77}" srcOrd="0" destOrd="0" presId="urn:microsoft.com/office/officeart/2018/2/layout/IconVerticalSolidList"/>
    <dgm:cxn modelId="{A3643C94-FFC0-EE45-9672-E98A5455473A}" type="presParOf" srcId="{DC0F24D0-B8E8-4459-A849-05FFEED798B8}" destId="{0CF6F3DD-0B0F-4811-A2EF-E195538DF1D1}" srcOrd="1" destOrd="0" presId="urn:microsoft.com/office/officeart/2018/2/layout/IconVerticalSolidList"/>
    <dgm:cxn modelId="{5EEA020E-DC1E-9449-9CD6-7566C83E2D9E}" type="presParOf" srcId="{DC0F24D0-B8E8-4459-A849-05FFEED798B8}" destId="{903B88F8-1AC0-48A6-AE81-62ABEA80C348}" srcOrd="2" destOrd="0" presId="urn:microsoft.com/office/officeart/2018/2/layout/IconVerticalSolidList"/>
    <dgm:cxn modelId="{DA1070FB-1797-E148-9FE5-0B6EF65F936A}" type="presParOf" srcId="{DC0F24D0-B8E8-4459-A849-05FFEED798B8}" destId="{45E8351A-8B16-4278-8E4A-2CC67A8FA25F}" srcOrd="3" destOrd="0" presId="urn:microsoft.com/office/officeart/2018/2/layout/IconVerticalSolidList"/>
    <dgm:cxn modelId="{D2EB2583-CB08-CD42-97A3-39C87307EF8E}" type="presParOf" srcId="{55F867D3-1EF5-45BA-B688-1ACCE3A58DDE}" destId="{F96509D0-62EE-4D8B-B533-E1767A4E1A33}" srcOrd="3" destOrd="0" presId="urn:microsoft.com/office/officeart/2018/2/layout/IconVerticalSolidList"/>
    <dgm:cxn modelId="{750B3894-74E8-204C-A7E9-DD5FB5BE1482}" type="presParOf" srcId="{55F867D3-1EF5-45BA-B688-1ACCE3A58DDE}" destId="{2EDC42B1-50DD-46E6-B6F8-83C6A999B45C}" srcOrd="4" destOrd="0" presId="urn:microsoft.com/office/officeart/2018/2/layout/IconVerticalSolidList"/>
    <dgm:cxn modelId="{32FACA8C-A8F4-E64A-8ADA-7DBA51D336DF}" type="presParOf" srcId="{2EDC42B1-50DD-46E6-B6F8-83C6A999B45C}" destId="{0D0A9D01-87C8-4E3D-AAF4-FBE4DE700E67}" srcOrd="0" destOrd="0" presId="urn:microsoft.com/office/officeart/2018/2/layout/IconVerticalSolidList"/>
    <dgm:cxn modelId="{5099EB07-54B7-E14C-A43F-0A6457B78C00}" type="presParOf" srcId="{2EDC42B1-50DD-46E6-B6F8-83C6A999B45C}" destId="{A6508B7C-99BF-42A1-8E16-47A3726801A4}" srcOrd="1" destOrd="0" presId="urn:microsoft.com/office/officeart/2018/2/layout/IconVerticalSolidList"/>
    <dgm:cxn modelId="{E14B67BF-004F-A149-9BE6-F97B6DA08CA7}" type="presParOf" srcId="{2EDC42B1-50DD-46E6-B6F8-83C6A999B45C}" destId="{A19702C8-F0E9-41CF-8323-054DC7E8C9F8}" srcOrd="2" destOrd="0" presId="urn:microsoft.com/office/officeart/2018/2/layout/IconVerticalSolidList"/>
    <dgm:cxn modelId="{F324490B-26A5-1D4B-9B4B-4D8FB2261180}" type="presParOf" srcId="{2EDC42B1-50DD-46E6-B6F8-83C6A999B45C}" destId="{F04DA7F9-6498-4E5E-94DB-7D1578D29A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E1626C-9A64-4569-83C5-B9B6A642B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F61B78-7D39-4793-AD35-747FEF4EA7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ysClr val="windowText" lastClr="000000"/>
              </a:solidFill>
            </a:rPr>
            <a:t>Client base</a:t>
          </a:r>
          <a:r>
            <a:rPr lang="en-US" dirty="0">
              <a:solidFill>
                <a:sysClr val="windowText" lastClr="000000"/>
              </a:solidFill>
            </a:rPr>
            <a:t>: Targets mostly business and hi-budget clients</a:t>
          </a:r>
        </a:p>
      </dgm:t>
    </dgm:pt>
    <dgm:pt modelId="{2447D252-EA32-414F-A89F-76103BC98E95}" type="parTrans" cxnId="{BE2506F8-703A-4527-8748-ABC759183935}">
      <dgm:prSet/>
      <dgm:spPr/>
      <dgm:t>
        <a:bodyPr/>
        <a:lstStyle/>
        <a:p>
          <a:endParaRPr lang="en-US"/>
        </a:p>
      </dgm:t>
    </dgm:pt>
    <dgm:pt modelId="{FBAE4DE2-99C3-449F-A60E-06DF1C310C90}" type="sibTrans" cxnId="{BE2506F8-703A-4527-8748-ABC759183935}">
      <dgm:prSet/>
      <dgm:spPr/>
      <dgm:t>
        <a:bodyPr/>
        <a:lstStyle/>
        <a:p>
          <a:endParaRPr lang="en-US"/>
        </a:p>
      </dgm:t>
    </dgm:pt>
    <dgm:pt modelId="{68B39FBD-7588-4908-9906-399D17B42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bg1"/>
              </a:solidFill>
            </a:rPr>
            <a:t>Access means</a:t>
          </a:r>
          <a:r>
            <a:rPr lang="en-US" dirty="0">
              <a:solidFill>
                <a:schemeClr val="bg1"/>
              </a:solidFill>
            </a:rPr>
            <a:t>: The restaurant and the bar are hard to find and access since they are located on the 37</a:t>
          </a:r>
          <a:r>
            <a:rPr lang="en-US" baseline="30000" dirty="0">
              <a:solidFill>
                <a:schemeClr val="bg1"/>
              </a:solidFill>
            </a:rPr>
            <a:t>th</a:t>
          </a:r>
          <a:r>
            <a:rPr lang="en-US" dirty="0">
              <a:solidFill>
                <a:schemeClr val="bg1"/>
              </a:solidFill>
            </a:rPr>
            <a:t> and 38</a:t>
          </a:r>
          <a:r>
            <a:rPr lang="en-US" baseline="30000" dirty="0">
              <a:solidFill>
                <a:schemeClr val="bg1"/>
              </a:solidFill>
            </a:rPr>
            <a:t>th</a:t>
          </a:r>
          <a:r>
            <a:rPr lang="en-US" dirty="0">
              <a:solidFill>
                <a:schemeClr val="bg1"/>
              </a:solidFill>
            </a:rPr>
            <a:t> floor of a hotel.</a:t>
          </a:r>
        </a:p>
      </dgm:t>
    </dgm:pt>
    <dgm:pt modelId="{F9F48A8D-59AD-4DF6-AEF2-76BFB8BCFE11}" type="parTrans" cxnId="{0B8EECDF-CB3F-4800-9C42-300EAE31C39E}">
      <dgm:prSet/>
      <dgm:spPr/>
      <dgm:t>
        <a:bodyPr/>
        <a:lstStyle/>
        <a:p>
          <a:endParaRPr lang="en-US"/>
        </a:p>
      </dgm:t>
    </dgm:pt>
    <dgm:pt modelId="{18A41F54-535B-4EB4-9F0F-9EC4C9FFE652}" type="sibTrans" cxnId="{0B8EECDF-CB3F-4800-9C42-300EAE31C39E}">
      <dgm:prSet/>
      <dgm:spPr/>
      <dgm:t>
        <a:bodyPr/>
        <a:lstStyle/>
        <a:p>
          <a:endParaRPr lang="en-US"/>
        </a:p>
      </dgm:t>
    </dgm:pt>
    <dgm:pt modelId="{D3F9D000-7FAF-481C-B938-DC2111C74819}" type="pres">
      <dgm:prSet presAssocID="{C6E1626C-9A64-4569-83C5-B9B6A642BC31}" presName="root" presStyleCnt="0">
        <dgm:presLayoutVars>
          <dgm:dir/>
          <dgm:resizeHandles val="exact"/>
        </dgm:presLayoutVars>
      </dgm:prSet>
      <dgm:spPr/>
    </dgm:pt>
    <dgm:pt modelId="{7C0C0B36-1B9C-411B-BF03-E87B582CAAFC}" type="pres">
      <dgm:prSet presAssocID="{9CF61B78-7D39-4793-AD35-747FEF4EA7C4}" presName="compNode" presStyleCnt="0"/>
      <dgm:spPr/>
    </dgm:pt>
    <dgm:pt modelId="{45EE4511-FFDE-4899-9ECC-73F4CECE69E0}" type="pres">
      <dgm:prSet presAssocID="{9CF61B78-7D39-4793-AD35-747FEF4EA7C4}" presName="bgRect" presStyleLbl="bgShp" presStyleIdx="0" presStyleCnt="2"/>
      <dgm:spPr>
        <a:solidFill>
          <a:srgbClr val="F7CCAF"/>
        </a:solidFill>
      </dgm:spPr>
    </dgm:pt>
    <dgm:pt modelId="{D59D2B2F-D295-490E-8E9B-2E8358D2AB1D}" type="pres">
      <dgm:prSet presAssocID="{9CF61B78-7D39-4793-AD35-747FEF4EA7C4}" presName="iconRect" presStyleLbl="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D99C38-20D9-4303-BA14-ADFDB6527F29}" type="pres">
      <dgm:prSet presAssocID="{9CF61B78-7D39-4793-AD35-747FEF4EA7C4}" presName="spaceRect" presStyleCnt="0"/>
      <dgm:spPr/>
    </dgm:pt>
    <dgm:pt modelId="{7F2C0818-F8D2-4E34-89A1-C63DE0516558}" type="pres">
      <dgm:prSet presAssocID="{9CF61B78-7D39-4793-AD35-747FEF4EA7C4}" presName="parTx" presStyleLbl="revTx" presStyleIdx="0" presStyleCnt="2">
        <dgm:presLayoutVars>
          <dgm:chMax val="0"/>
          <dgm:chPref val="0"/>
        </dgm:presLayoutVars>
      </dgm:prSet>
      <dgm:spPr/>
    </dgm:pt>
    <dgm:pt modelId="{BBF95FC5-7948-4926-9A87-E0DA604FA3D0}" type="pres">
      <dgm:prSet presAssocID="{FBAE4DE2-99C3-449F-A60E-06DF1C310C90}" presName="sibTrans" presStyleCnt="0"/>
      <dgm:spPr/>
    </dgm:pt>
    <dgm:pt modelId="{8B2181B1-39A1-4A3E-9120-412FF473C66B}" type="pres">
      <dgm:prSet presAssocID="{68B39FBD-7588-4908-9906-399D17B42208}" presName="compNode" presStyleCnt="0"/>
      <dgm:spPr/>
    </dgm:pt>
    <dgm:pt modelId="{67B86C37-45DF-4D32-B7F6-4BCAC892C9EB}" type="pres">
      <dgm:prSet presAssocID="{68B39FBD-7588-4908-9906-399D17B42208}" presName="bgRect" presStyleLbl="bgShp" presStyleIdx="1" presStyleCnt="2"/>
      <dgm:spPr>
        <a:solidFill>
          <a:srgbClr val="A3A3A3"/>
        </a:solidFill>
      </dgm:spPr>
    </dgm:pt>
    <dgm:pt modelId="{C83979A9-9833-4CC4-AFD1-67F584D7934C}" type="pres">
      <dgm:prSet presAssocID="{68B39FBD-7588-4908-9906-399D17B42208}" presName="iconRect" presStyleLbl="node1" presStyleIdx="1" presStyleCnt="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B90DAA4-1DFC-4BC8-9C13-C43290AB3FB3}" type="pres">
      <dgm:prSet presAssocID="{68B39FBD-7588-4908-9906-399D17B42208}" presName="spaceRect" presStyleCnt="0"/>
      <dgm:spPr/>
    </dgm:pt>
    <dgm:pt modelId="{BEDEDF69-AA0A-442C-9B44-EB093D220CBD}" type="pres">
      <dgm:prSet presAssocID="{68B39FBD-7588-4908-9906-399D17B4220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7EDFE34-1328-1948-9E07-22F77AA2C260}" type="presOf" srcId="{68B39FBD-7588-4908-9906-399D17B42208}" destId="{BEDEDF69-AA0A-442C-9B44-EB093D220CBD}" srcOrd="0" destOrd="0" presId="urn:microsoft.com/office/officeart/2018/2/layout/IconVerticalSolidList"/>
    <dgm:cxn modelId="{49EC5258-3968-FE41-9EF8-79304C203F51}" type="presOf" srcId="{9CF61B78-7D39-4793-AD35-747FEF4EA7C4}" destId="{7F2C0818-F8D2-4E34-89A1-C63DE0516558}" srcOrd="0" destOrd="0" presId="urn:microsoft.com/office/officeart/2018/2/layout/IconVerticalSolidList"/>
    <dgm:cxn modelId="{4B070687-D9B1-4143-BFB8-9096E025775A}" type="presOf" srcId="{C6E1626C-9A64-4569-83C5-B9B6A642BC31}" destId="{D3F9D000-7FAF-481C-B938-DC2111C74819}" srcOrd="0" destOrd="0" presId="urn:microsoft.com/office/officeart/2018/2/layout/IconVerticalSolidList"/>
    <dgm:cxn modelId="{0B8EECDF-CB3F-4800-9C42-300EAE31C39E}" srcId="{C6E1626C-9A64-4569-83C5-B9B6A642BC31}" destId="{68B39FBD-7588-4908-9906-399D17B42208}" srcOrd="1" destOrd="0" parTransId="{F9F48A8D-59AD-4DF6-AEF2-76BFB8BCFE11}" sibTransId="{18A41F54-535B-4EB4-9F0F-9EC4C9FFE652}"/>
    <dgm:cxn modelId="{BE2506F8-703A-4527-8748-ABC759183935}" srcId="{C6E1626C-9A64-4569-83C5-B9B6A642BC31}" destId="{9CF61B78-7D39-4793-AD35-747FEF4EA7C4}" srcOrd="0" destOrd="0" parTransId="{2447D252-EA32-414F-A89F-76103BC98E95}" sibTransId="{FBAE4DE2-99C3-449F-A60E-06DF1C310C90}"/>
    <dgm:cxn modelId="{58903E6B-9194-9343-8CD7-F9B012D6DF96}" type="presParOf" srcId="{D3F9D000-7FAF-481C-B938-DC2111C74819}" destId="{7C0C0B36-1B9C-411B-BF03-E87B582CAAFC}" srcOrd="0" destOrd="0" presId="urn:microsoft.com/office/officeart/2018/2/layout/IconVerticalSolidList"/>
    <dgm:cxn modelId="{7380D689-A0C1-3143-970A-1F2C7436F9E7}" type="presParOf" srcId="{7C0C0B36-1B9C-411B-BF03-E87B582CAAFC}" destId="{45EE4511-FFDE-4899-9ECC-73F4CECE69E0}" srcOrd="0" destOrd="0" presId="urn:microsoft.com/office/officeart/2018/2/layout/IconVerticalSolidList"/>
    <dgm:cxn modelId="{A0E9304E-103A-AC4F-BB6C-42B0ABB81DD4}" type="presParOf" srcId="{7C0C0B36-1B9C-411B-BF03-E87B582CAAFC}" destId="{D59D2B2F-D295-490E-8E9B-2E8358D2AB1D}" srcOrd="1" destOrd="0" presId="urn:microsoft.com/office/officeart/2018/2/layout/IconVerticalSolidList"/>
    <dgm:cxn modelId="{6BC1AA0C-7B99-9D43-B9D9-69BAE02B4D29}" type="presParOf" srcId="{7C0C0B36-1B9C-411B-BF03-E87B582CAAFC}" destId="{25D99C38-20D9-4303-BA14-ADFDB6527F29}" srcOrd="2" destOrd="0" presId="urn:microsoft.com/office/officeart/2018/2/layout/IconVerticalSolidList"/>
    <dgm:cxn modelId="{22AE9924-4A4E-804D-8852-6ED17975807A}" type="presParOf" srcId="{7C0C0B36-1B9C-411B-BF03-E87B582CAAFC}" destId="{7F2C0818-F8D2-4E34-89A1-C63DE0516558}" srcOrd="3" destOrd="0" presId="urn:microsoft.com/office/officeart/2018/2/layout/IconVerticalSolidList"/>
    <dgm:cxn modelId="{EFF6B70E-F83C-F047-B812-96DE00E1A2FC}" type="presParOf" srcId="{D3F9D000-7FAF-481C-B938-DC2111C74819}" destId="{BBF95FC5-7948-4926-9A87-E0DA604FA3D0}" srcOrd="1" destOrd="0" presId="urn:microsoft.com/office/officeart/2018/2/layout/IconVerticalSolidList"/>
    <dgm:cxn modelId="{1071ED86-44D5-A144-B5F4-FED61969EC1B}" type="presParOf" srcId="{D3F9D000-7FAF-481C-B938-DC2111C74819}" destId="{8B2181B1-39A1-4A3E-9120-412FF473C66B}" srcOrd="2" destOrd="0" presId="urn:microsoft.com/office/officeart/2018/2/layout/IconVerticalSolidList"/>
    <dgm:cxn modelId="{681FF223-0CC2-484D-9530-308DE7621394}" type="presParOf" srcId="{8B2181B1-39A1-4A3E-9120-412FF473C66B}" destId="{67B86C37-45DF-4D32-B7F6-4BCAC892C9EB}" srcOrd="0" destOrd="0" presId="urn:microsoft.com/office/officeart/2018/2/layout/IconVerticalSolidList"/>
    <dgm:cxn modelId="{73E9758E-ABE6-A047-817B-ED6868332D57}" type="presParOf" srcId="{8B2181B1-39A1-4A3E-9120-412FF473C66B}" destId="{C83979A9-9833-4CC4-AFD1-67F584D7934C}" srcOrd="1" destOrd="0" presId="urn:microsoft.com/office/officeart/2018/2/layout/IconVerticalSolidList"/>
    <dgm:cxn modelId="{23B68AF6-478D-4F48-822D-FBA57AEF8AD4}" type="presParOf" srcId="{8B2181B1-39A1-4A3E-9120-412FF473C66B}" destId="{2B90DAA4-1DFC-4BC8-9C13-C43290AB3FB3}" srcOrd="2" destOrd="0" presId="urn:microsoft.com/office/officeart/2018/2/layout/IconVerticalSolidList"/>
    <dgm:cxn modelId="{7DCBB47D-66C5-4045-8596-9258AFC5978C}" type="presParOf" srcId="{8B2181B1-39A1-4A3E-9120-412FF473C66B}" destId="{BEDEDF69-AA0A-442C-9B44-EB093D220C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E1626C-9A64-4569-83C5-B9B6A642B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CF61B78-7D39-4793-AD35-747FEF4EA7C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i="1" kern="1200" dirty="0">
              <a:latin typeface="+mn-lt"/>
              <a:ea typeface="+mn-ea"/>
              <a:cs typeface="+mn-cs"/>
            </a:rPr>
            <a:t>Location</a:t>
          </a:r>
          <a:r>
            <a:rPr lang="en-CA" kern="1200" dirty="0">
              <a:latin typeface="+mn-lt"/>
              <a:ea typeface="+mn-ea"/>
              <a:cs typeface="+mn-cs"/>
            </a:rPr>
            <a:t>: location in Canary Wharf targets business clients, which make for a regular and more predictable client base (business dinners, </a:t>
          </a:r>
          <a:r>
            <a:rPr lang="en-CA" kern="1200" dirty="0" err="1">
              <a:latin typeface="+mn-lt"/>
              <a:ea typeface="+mn-ea"/>
              <a:cs typeface="+mn-cs"/>
            </a:rPr>
            <a:t>etc</a:t>
          </a:r>
          <a:r>
            <a:rPr lang="en-CA" kern="1200" dirty="0">
              <a:latin typeface="+mn-lt"/>
              <a:ea typeface="+mn-ea"/>
              <a:cs typeface="+mn-cs"/>
            </a:rPr>
            <a:t>).</a:t>
          </a:r>
        </a:p>
      </dgm:t>
    </dgm:pt>
    <dgm:pt modelId="{2447D252-EA32-414F-A89F-76103BC98E95}" type="parTrans" cxnId="{BE2506F8-703A-4527-8748-ABC759183935}">
      <dgm:prSet/>
      <dgm:spPr/>
      <dgm:t>
        <a:bodyPr/>
        <a:lstStyle/>
        <a:p>
          <a:endParaRPr lang="en-US"/>
        </a:p>
      </dgm:t>
    </dgm:pt>
    <dgm:pt modelId="{FBAE4DE2-99C3-449F-A60E-06DF1C310C90}" type="sibTrans" cxnId="{BE2506F8-703A-4527-8748-ABC759183935}">
      <dgm:prSet/>
      <dgm:spPr/>
      <dgm:t>
        <a:bodyPr/>
        <a:lstStyle/>
        <a:p>
          <a:endParaRPr lang="en-US"/>
        </a:p>
      </dgm:t>
    </dgm:pt>
    <dgm:pt modelId="{68B39FBD-7588-4908-9906-399D17B422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i="1" dirty="0">
              <a:latin typeface="+mn-lt"/>
              <a:ea typeface="+mn-ea"/>
              <a:cs typeface="+mn-cs"/>
            </a:rPr>
            <a:t>Pricing power</a:t>
          </a:r>
          <a:r>
            <a:rPr lang="en-CA" dirty="0">
              <a:latin typeface="+mn-lt"/>
              <a:ea typeface="+mn-ea"/>
              <a:cs typeface="+mn-cs"/>
            </a:rPr>
            <a:t>: business clients tend to be less sensitive to prices (banks, etc.). Location (next to offices) and quality tend to be more important than prices.</a:t>
          </a:r>
        </a:p>
      </dgm:t>
    </dgm:pt>
    <dgm:pt modelId="{F9F48A8D-59AD-4DF6-AEF2-76BFB8BCFE11}" type="parTrans" cxnId="{0B8EECDF-CB3F-4800-9C42-300EAE31C39E}">
      <dgm:prSet/>
      <dgm:spPr/>
      <dgm:t>
        <a:bodyPr/>
        <a:lstStyle/>
        <a:p>
          <a:endParaRPr lang="en-US"/>
        </a:p>
      </dgm:t>
    </dgm:pt>
    <dgm:pt modelId="{18A41F54-535B-4EB4-9F0F-9EC4C9FFE652}" type="sibTrans" cxnId="{0B8EECDF-CB3F-4800-9C42-300EAE31C39E}">
      <dgm:prSet/>
      <dgm:spPr/>
      <dgm:t>
        <a:bodyPr/>
        <a:lstStyle/>
        <a:p>
          <a:endParaRPr lang="en-US"/>
        </a:p>
      </dgm:t>
    </dgm:pt>
    <dgm:pt modelId="{2F0817F2-D1B7-41A6-902C-67A70301775A}" type="pres">
      <dgm:prSet presAssocID="{C6E1626C-9A64-4569-83C5-B9B6A642BC31}" presName="root" presStyleCnt="0">
        <dgm:presLayoutVars>
          <dgm:dir/>
          <dgm:resizeHandles val="exact"/>
        </dgm:presLayoutVars>
      </dgm:prSet>
      <dgm:spPr/>
    </dgm:pt>
    <dgm:pt modelId="{EE858CD1-0E6E-4E34-AC49-2F9EF32FEBE3}" type="pres">
      <dgm:prSet presAssocID="{9CF61B78-7D39-4793-AD35-747FEF4EA7C4}" presName="compNode" presStyleCnt="0"/>
      <dgm:spPr/>
    </dgm:pt>
    <dgm:pt modelId="{D1CB8715-D325-4B34-894D-4D662618F3B4}" type="pres">
      <dgm:prSet presAssocID="{9CF61B78-7D39-4793-AD35-747FEF4EA7C4}" presName="bgRect" presStyleLbl="bgShp" presStyleIdx="0" presStyleCnt="2"/>
      <dgm:spPr>
        <a:solidFill>
          <a:srgbClr val="F7CCAF"/>
        </a:solidFill>
      </dgm:spPr>
    </dgm:pt>
    <dgm:pt modelId="{0D72D70E-C321-43AC-8080-6D7CA795CE1E}" type="pres">
      <dgm:prSet presAssocID="{9CF61B78-7D39-4793-AD35-747FEF4EA7C4}" presName="iconRect" presStyleLbl="node1" presStyleIdx="0" presStyleCnt="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003E7CC-17E4-4896-A405-A34F35417103}" type="pres">
      <dgm:prSet presAssocID="{9CF61B78-7D39-4793-AD35-747FEF4EA7C4}" presName="spaceRect" presStyleCnt="0"/>
      <dgm:spPr/>
    </dgm:pt>
    <dgm:pt modelId="{AEB42394-9291-431B-A5AB-20282FDCDF6E}" type="pres">
      <dgm:prSet presAssocID="{9CF61B78-7D39-4793-AD35-747FEF4EA7C4}" presName="parTx" presStyleLbl="revTx" presStyleIdx="0" presStyleCnt="2">
        <dgm:presLayoutVars>
          <dgm:chMax val="0"/>
          <dgm:chPref val="0"/>
        </dgm:presLayoutVars>
      </dgm:prSet>
      <dgm:spPr/>
    </dgm:pt>
    <dgm:pt modelId="{C27FF1A9-4168-44C5-9BB9-B19F6C73B264}" type="pres">
      <dgm:prSet presAssocID="{FBAE4DE2-99C3-449F-A60E-06DF1C310C90}" presName="sibTrans" presStyleCnt="0"/>
      <dgm:spPr/>
    </dgm:pt>
    <dgm:pt modelId="{5B9395B6-0745-4E33-A230-160B49572CAF}" type="pres">
      <dgm:prSet presAssocID="{68B39FBD-7588-4908-9906-399D17B42208}" presName="compNode" presStyleCnt="0"/>
      <dgm:spPr/>
    </dgm:pt>
    <dgm:pt modelId="{67DDE41D-4F7D-4A98-8799-B3C21F5DADF2}" type="pres">
      <dgm:prSet presAssocID="{68B39FBD-7588-4908-9906-399D17B42208}" presName="bgRect" presStyleLbl="bgShp" presStyleIdx="1" presStyleCnt="2"/>
      <dgm:spPr>
        <a:solidFill>
          <a:srgbClr val="A3A3A3"/>
        </a:solidFill>
      </dgm:spPr>
    </dgm:pt>
    <dgm:pt modelId="{828E6886-E9A5-48F6-BB3D-F084DB0A2942}" type="pres">
      <dgm:prSet presAssocID="{68B39FBD-7588-4908-9906-399D17B42208}" presName="iconRect" presStyleLbl="node1" presStyleIdx="1" presStyleCnt="2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8E78DF0-A064-4112-9690-C6C8C8051DA8}" type="pres">
      <dgm:prSet presAssocID="{68B39FBD-7588-4908-9906-399D17B42208}" presName="spaceRect" presStyleCnt="0"/>
      <dgm:spPr/>
    </dgm:pt>
    <dgm:pt modelId="{1B3DD00F-83A4-4C13-9F7D-01EF60393C91}" type="pres">
      <dgm:prSet presAssocID="{68B39FBD-7588-4908-9906-399D17B4220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E353255-3E68-5643-8FF1-54A8554A36DF}" type="presOf" srcId="{68B39FBD-7588-4908-9906-399D17B42208}" destId="{1B3DD00F-83A4-4C13-9F7D-01EF60393C91}" srcOrd="0" destOrd="0" presId="urn:microsoft.com/office/officeart/2018/2/layout/IconVerticalSolidList"/>
    <dgm:cxn modelId="{835294A4-716D-244E-985B-9AD3830B355A}" type="presOf" srcId="{9CF61B78-7D39-4793-AD35-747FEF4EA7C4}" destId="{AEB42394-9291-431B-A5AB-20282FDCDF6E}" srcOrd="0" destOrd="0" presId="urn:microsoft.com/office/officeart/2018/2/layout/IconVerticalSolidList"/>
    <dgm:cxn modelId="{69466BD5-F85A-0642-8CD1-BEA7072D5D18}" type="presOf" srcId="{C6E1626C-9A64-4569-83C5-B9B6A642BC31}" destId="{2F0817F2-D1B7-41A6-902C-67A70301775A}" srcOrd="0" destOrd="0" presId="urn:microsoft.com/office/officeart/2018/2/layout/IconVerticalSolidList"/>
    <dgm:cxn modelId="{0B8EECDF-CB3F-4800-9C42-300EAE31C39E}" srcId="{C6E1626C-9A64-4569-83C5-B9B6A642BC31}" destId="{68B39FBD-7588-4908-9906-399D17B42208}" srcOrd="1" destOrd="0" parTransId="{F9F48A8D-59AD-4DF6-AEF2-76BFB8BCFE11}" sibTransId="{18A41F54-535B-4EB4-9F0F-9EC4C9FFE652}"/>
    <dgm:cxn modelId="{BE2506F8-703A-4527-8748-ABC759183935}" srcId="{C6E1626C-9A64-4569-83C5-B9B6A642BC31}" destId="{9CF61B78-7D39-4793-AD35-747FEF4EA7C4}" srcOrd="0" destOrd="0" parTransId="{2447D252-EA32-414F-A89F-76103BC98E95}" sibTransId="{FBAE4DE2-99C3-449F-A60E-06DF1C310C90}"/>
    <dgm:cxn modelId="{0A86FF36-1E4C-364A-AB8A-EFBBF29EFF1F}" type="presParOf" srcId="{2F0817F2-D1B7-41A6-902C-67A70301775A}" destId="{EE858CD1-0E6E-4E34-AC49-2F9EF32FEBE3}" srcOrd="0" destOrd="0" presId="urn:microsoft.com/office/officeart/2018/2/layout/IconVerticalSolidList"/>
    <dgm:cxn modelId="{7D839C2F-6EE5-4042-819E-2B54C984D5F4}" type="presParOf" srcId="{EE858CD1-0E6E-4E34-AC49-2F9EF32FEBE3}" destId="{D1CB8715-D325-4B34-894D-4D662618F3B4}" srcOrd="0" destOrd="0" presId="urn:microsoft.com/office/officeart/2018/2/layout/IconVerticalSolidList"/>
    <dgm:cxn modelId="{37754B2A-0FA2-6C46-93EC-CE73C057C2F5}" type="presParOf" srcId="{EE858CD1-0E6E-4E34-AC49-2F9EF32FEBE3}" destId="{0D72D70E-C321-43AC-8080-6D7CA795CE1E}" srcOrd="1" destOrd="0" presId="urn:microsoft.com/office/officeart/2018/2/layout/IconVerticalSolidList"/>
    <dgm:cxn modelId="{4E58BED7-9FE9-9C4B-8197-598539C810E6}" type="presParOf" srcId="{EE858CD1-0E6E-4E34-AC49-2F9EF32FEBE3}" destId="{B003E7CC-17E4-4896-A405-A34F35417103}" srcOrd="2" destOrd="0" presId="urn:microsoft.com/office/officeart/2018/2/layout/IconVerticalSolidList"/>
    <dgm:cxn modelId="{88A4C413-13D2-7746-89A9-F4C34CCFACE9}" type="presParOf" srcId="{EE858CD1-0E6E-4E34-AC49-2F9EF32FEBE3}" destId="{AEB42394-9291-431B-A5AB-20282FDCDF6E}" srcOrd="3" destOrd="0" presId="urn:microsoft.com/office/officeart/2018/2/layout/IconVerticalSolidList"/>
    <dgm:cxn modelId="{B4324BB5-ABD0-1C4D-BD2D-F01503A2E2D0}" type="presParOf" srcId="{2F0817F2-D1B7-41A6-902C-67A70301775A}" destId="{C27FF1A9-4168-44C5-9BB9-B19F6C73B264}" srcOrd="1" destOrd="0" presId="urn:microsoft.com/office/officeart/2018/2/layout/IconVerticalSolidList"/>
    <dgm:cxn modelId="{F80E13EC-F59C-1641-805B-D4EB421E72C6}" type="presParOf" srcId="{2F0817F2-D1B7-41A6-902C-67A70301775A}" destId="{5B9395B6-0745-4E33-A230-160B49572CAF}" srcOrd="2" destOrd="0" presId="urn:microsoft.com/office/officeart/2018/2/layout/IconVerticalSolidList"/>
    <dgm:cxn modelId="{3A24D223-FB17-4E4D-9719-CE4E98E245B6}" type="presParOf" srcId="{5B9395B6-0745-4E33-A230-160B49572CAF}" destId="{67DDE41D-4F7D-4A98-8799-B3C21F5DADF2}" srcOrd="0" destOrd="0" presId="urn:microsoft.com/office/officeart/2018/2/layout/IconVerticalSolidList"/>
    <dgm:cxn modelId="{82D8E37A-3885-224E-82B3-D4B37E7B3D57}" type="presParOf" srcId="{5B9395B6-0745-4E33-A230-160B49572CAF}" destId="{828E6886-E9A5-48F6-BB3D-F084DB0A2942}" srcOrd="1" destOrd="0" presId="urn:microsoft.com/office/officeart/2018/2/layout/IconVerticalSolidList"/>
    <dgm:cxn modelId="{3860B11B-7F2B-9449-92B8-5F48DBEF2104}" type="presParOf" srcId="{5B9395B6-0745-4E33-A230-160B49572CAF}" destId="{E8E78DF0-A064-4112-9690-C6C8C8051DA8}" srcOrd="2" destOrd="0" presId="urn:microsoft.com/office/officeart/2018/2/layout/IconVerticalSolidList"/>
    <dgm:cxn modelId="{185E85A1-D9AB-3540-A487-83B5425AB078}" type="presParOf" srcId="{5B9395B6-0745-4E33-A230-160B49572CAF}" destId="{1B3DD00F-83A4-4C13-9F7D-01EF60393C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408AAB-D4BE-4866-9E98-D030A05C5C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996FED-0B59-4BFD-BE1B-7A272A3C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Competition from new business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Growing trend over new types of restaurant such as fancy fast-foods and Vegan restaurants.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gm:t>
    </dgm:pt>
    <dgm:pt modelId="{9884FB07-CC5A-4879-8789-A899D3C7CF89}" type="parTrans" cxnId="{082916D9-5DE9-4C2E-84D6-ABF7179D6AA2}">
      <dgm:prSet/>
      <dgm:spPr/>
      <dgm:t>
        <a:bodyPr/>
        <a:lstStyle/>
        <a:p>
          <a:endParaRPr lang="en-US"/>
        </a:p>
      </dgm:t>
    </dgm:pt>
    <dgm:pt modelId="{433601B5-2FC8-45C4-A789-B381C7735FEF}" type="sibTrans" cxnId="{082916D9-5DE9-4C2E-84D6-ABF7179D6AA2}">
      <dgm:prSet/>
      <dgm:spPr/>
      <dgm:t>
        <a:bodyPr/>
        <a:lstStyle/>
        <a:p>
          <a:endParaRPr lang="en-US"/>
        </a:p>
      </dgm:t>
    </dgm:pt>
    <dgm:pt modelId="{99178784-7310-4D48-802F-8F87CDE1AB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Competition from existing business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Companies might want to keep it simple and stick with the long-established brands in Canary Wharf when planning business trips.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gm:t>
    </dgm:pt>
    <dgm:pt modelId="{D5552454-2D32-4D80-B114-7CB108979588}" type="parTrans" cxnId="{452CE202-69E2-4B6E-8550-2D7C4F7B13AA}">
      <dgm:prSet/>
      <dgm:spPr/>
      <dgm:t>
        <a:bodyPr/>
        <a:lstStyle/>
        <a:p>
          <a:endParaRPr lang="en-US"/>
        </a:p>
      </dgm:t>
    </dgm:pt>
    <dgm:pt modelId="{6AB481C5-B69B-4333-B80D-596EFF637235}" type="sibTrans" cxnId="{452CE202-69E2-4B6E-8550-2D7C4F7B13AA}">
      <dgm:prSet/>
      <dgm:spPr/>
      <dgm:t>
        <a:bodyPr/>
        <a:lstStyle/>
        <a:p>
          <a:endParaRPr lang="en-US"/>
        </a:p>
      </dgm:t>
    </dgm:pt>
    <dgm:pt modelId="{86E15067-135D-41B3-A5B4-2754A1A3AB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Slowdown in activity with Brexit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banks moving offices to France or other EU countries might impact hospitality and restauration industries in Canary Wharf.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gm:t>
    </dgm:pt>
    <dgm:pt modelId="{04375AEB-2126-48DE-9819-D91ADF3B1381}" type="parTrans" cxnId="{C445A805-04C0-42E6-9409-4E055B31F182}">
      <dgm:prSet/>
      <dgm:spPr/>
      <dgm:t>
        <a:bodyPr/>
        <a:lstStyle/>
        <a:p>
          <a:endParaRPr lang="en-US"/>
        </a:p>
      </dgm:t>
    </dgm:pt>
    <dgm:pt modelId="{45BA2F42-1AF9-4F2F-8FB2-44C5A219FFA7}" type="sibTrans" cxnId="{C445A805-04C0-42E6-9409-4E055B31F182}">
      <dgm:prSet/>
      <dgm:spPr/>
      <dgm:t>
        <a:bodyPr/>
        <a:lstStyle/>
        <a:p>
          <a:endParaRPr lang="en-US"/>
        </a:p>
      </dgm:t>
    </dgm:pt>
    <dgm:pt modelId="{55F867D3-1EF5-45BA-B688-1ACCE3A58DDE}" type="pres">
      <dgm:prSet presAssocID="{D6408AAB-D4BE-4866-9E98-D030A05C5CAD}" presName="root" presStyleCnt="0">
        <dgm:presLayoutVars>
          <dgm:dir/>
          <dgm:resizeHandles val="exact"/>
        </dgm:presLayoutVars>
      </dgm:prSet>
      <dgm:spPr/>
    </dgm:pt>
    <dgm:pt modelId="{29B1E920-D54D-40FB-BE76-9DF00DC0F3F7}" type="pres">
      <dgm:prSet presAssocID="{68996FED-0B59-4BFD-BE1B-7A272A3CEF45}" presName="compNode" presStyleCnt="0"/>
      <dgm:spPr/>
    </dgm:pt>
    <dgm:pt modelId="{89744BF2-C592-4412-99C8-BE309FD394D9}" type="pres">
      <dgm:prSet presAssocID="{68996FED-0B59-4BFD-BE1B-7A272A3CEF45}" presName="bgRect" presStyleLbl="bgShp" presStyleIdx="0" presStyleCnt="3"/>
      <dgm:spPr>
        <a:solidFill>
          <a:srgbClr val="F7CCAF"/>
        </a:solidFill>
      </dgm:spPr>
    </dgm:pt>
    <dgm:pt modelId="{90F765F8-E1A0-4586-8CE4-71349CA99EC0}" type="pres">
      <dgm:prSet presAssocID="{68996FED-0B59-4BFD-BE1B-7A272A3CEF45}" presName="iconRect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46B481F-ED74-472A-98A1-0DF08521CFCC}" type="pres">
      <dgm:prSet presAssocID="{68996FED-0B59-4BFD-BE1B-7A272A3CEF45}" presName="spaceRect" presStyleCnt="0"/>
      <dgm:spPr/>
    </dgm:pt>
    <dgm:pt modelId="{A1FE0C15-49D5-4F58-9BEA-5F172B77EDAD}" type="pres">
      <dgm:prSet presAssocID="{68996FED-0B59-4BFD-BE1B-7A272A3CEF45}" presName="parTx" presStyleLbl="revTx" presStyleIdx="0" presStyleCnt="3" custScaleX="100000">
        <dgm:presLayoutVars>
          <dgm:chMax val="0"/>
          <dgm:chPref val="0"/>
        </dgm:presLayoutVars>
      </dgm:prSet>
      <dgm:spPr/>
    </dgm:pt>
    <dgm:pt modelId="{7774CAA0-A370-4AE5-969A-7319D9CC7DDC}" type="pres">
      <dgm:prSet presAssocID="{433601B5-2FC8-45C4-A789-B381C7735FEF}" presName="sibTrans" presStyleCnt="0"/>
      <dgm:spPr/>
    </dgm:pt>
    <dgm:pt modelId="{DC0F24D0-B8E8-4459-A849-05FFEED798B8}" type="pres">
      <dgm:prSet presAssocID="{99178784-7310-4D48-802F-8F87CDE1AB34}" presName="compNode" presStyleCnt="0"/>
      <dgm:spPr/>
    </dgm:pt>
    <dgm:pt modelId="{6F5E3223-F057-45AF-BF9E-163B23139D77}" type="pres">
      <dgm:prSet presAssocID="{99178784-7310-4D48-802F-8F87CDE1AB34}" presName="bgRect" presStyleLbl="bgShp" presStyleIdx="1" presStyleCnt="3"/>
      <dgm:spPr>
        <a:solidFill>
          <a:srgbClr val="A3A3A3"/>
        </a:solidFill>
      </dgm:spPr>
    </dgm:pt>
    <dgm:pt modelId="{0CF6F3DD-0B0F-4811-A2EF-E195538DF1D1}" type="pres">
      <dgm:prSet presAssocID="{99178784-7310-4D48-802F-8F87CDE1AB34}" presName="iconRect" presStyleLbl="node1" presStyleIdx="1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03B88F8-1AC0-48A6-AE81-62ABEA80C348}" type="pres">
      <dgm:prSet presAssocID="{99178784-7310-4D48-802F-8F87CDE1AB34}" presName="spaceRect" presStyleCnt="0"/>
      <dgm:spPr/>
    </dgm:pt>
    <dgm:pt modelId="{45E8351A-8B16-4278-8E4A-2CC67A8FA25F}" type="pres">
      <dgm:prSet presAssocID="{99178784-7310-4D48-802F-8F87CDE1AB34}" presName="parTx" presStyleLbl="revTx" presStyleIdx="1" presStyleCnt="3">
        <dgm:presLayoutVars>
          <dgm:chMax val="0"/>
          <dgm:chPref val="0"/>
        </dgm:presLayoutVars>
      </dgm:prSet>
      <dgm:spPr/>
    </dgm:pt>
    <dgm:pt modelId="{F96509D0-62EE-4D8B-B533-E1767A4E1A33}" type="pres">
      <dgm:prSet presAssocID="{6AB481C5-B69B-4333-B80D-596EFF637235}" presName="sibTrans" presStyleCnt="0"/>
      <dgm:spPr/>
    </dgm:pt>
    <dgm:pt modelId="{2EDC42B1-50DD-46E6-B6F8-83C6A999B45C}" type="pres">
      <dgm:prSet presAssocID="{86E15067-135D-41B3-A5B4-2754A1A3AB36}" presName="compNode" presStyleCnt="0"/>
      <dgm:spPr/>
    </dgm:pt>
    <dgm:pt modelId="{0D0A9D01-87C8-4E3D-AAF4-FBE4DE700E67}" type="pres">
      <dgm:prSet presAssocID="{86E15067-135D-41B3-A5B4-2754A1A3AB36}" presName="bgRect" presStyleLbl="bgShp" presStyleIdx="2" presStyleCnt="3"/>
      <dgm:spPr>
        <a:solidFill>
          <a:srgbClr val="EC8037">
            <a:alpha val="74902"/>
          </a:srgbClr>
        </a:solidFill>
      </dgm:spPr>
    </dgm:pt>
    <dgm:pt modelId="{A6508B7C-99BF-42A1-8E16-47A3726801A4}" type="pres">
      <dgm:prSet presAssocID="{86E15067-135D-41B3-A5B4-2754A1A3AB36}" presName="iconRect" presStyleLbl="node1" presStyleIdx="2" presStyleCnt="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19702C8-F0E9-41CF-8323-054DC7E8C9F8}" type="pres">
      <dgm:prSet presAssocID="{86E15067-135D-41B3-A5B4-2754A1A3AB36}" presName="spaceRect" presStyleCnt="0"/>
      <dgm:spPr/>
    </dgm:pt>
    <dgm:pt modelId="{F04DA7F9-6498-4E5E-94DB-7D1578D29A40}" type="pres">
      <dgm:prSet presAssocID="{86E15067-135D-41B3-A5B4-2754A1A3AB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2CE202-69E2-4B6E-8550-2D7C4F7B13AA}" srcId="{D6408AAB-D4BE-4866-9E98-D030A05C5CAD}" destId="{99178784-7310-4D48-802F-8F87CDE1AB34}" srcOrd="1" destOrd="0" parTransId="{D5552454-2D32-4D80-B114-7CB108979588}" sibTransId="{6AB481C5-B69B-4333-B80D-596EFF637235}"/>
    <dgm:cxn modelId="{C445A805-04C0-42E6-9409-4E055B31F182}" srcId="{D6408AAB-D4BE-4866-9E98-D030A05C5CAD}" destId="{86E15067-135D-41B3-A5B4-2754A1A3AB36}" srcOrd="2" destOrd="0" parTransId="{04375AEB-2126-48DE-9819-D91ADF3B1381}" sibTransId="{45BA2F42-1AF9-4F2F-8FB2-44C5A219FFA7}"/>
    <dgm:cxn modelId="{59C3EA17-ADF9-2947-9383-76F74447D867}" type="presOf" srcId="{D6408AAB-D4BE-4866-9E98-D030A05C5CAD}" destId="{55F867D3-1EF5-45BA-B688-1ACCE3A58DDE}" srcOrd="0" destOrd="0" presId="urn:microsoft.com/office/officeart/2018/2/layout/IconVerticalSolidList"/>
    <dgm:cxn modelId="{8CED424C-85AC-6943-85BB-E24E5A355DB8}" type="presOf" srcId="{86E15067-135D-41B3-A5B4-2754A1A3AB36}" destId="{F04DA7F9-6498-4E5E-94DB-7D1578D29A40}" srcOrd="0" destOrd="0" presId="urn:microsoft.com/office/officeart/2018/2/layout/IconVerticalSolidList"/>
    <dgm:cxn modelId="{5F236D7D-79F5-6348-9AA6-55709FC22945}" type="presOf" srcId="{68996FED-0B59-4BFD-BE1B-7A272A3CEF45}" destId="{A1FE0C15-49D5-4F58-9BEA-5F172B77EDAD}" srcOrd="0" destOrd="0" presId="urn:microsoft.com/office/officeart/2018/2/layout/IconVerticalSolidList"/>
    <dgm:cxn modelId="{082916D9-5DE9-4C2E-84D6-ABF7179D6AA2}" srcId="{D6408AAB-D4BE-4866-9E98-D030A05C5CAD}" destId="{68996FED-0B59-4BFD-BE1B-7A272A3CEF45}" srcOrd="0" destOrd="0" parTransId="{9884FB07-CC5A-4879-8789-A899D3C7CF89}" sibTransId="{433601B5-2FC8-45C4-A789-B381C7735FEF}"/>
    <dgm:cxn modelId="{D05F86F7-E969-DB41-849E-E3DDEBCBD26C}" type="presOf" srcId="{99178784-7310-4D48-802F-8F87CDE1AB34}" destId="{45E8351A-8B16-4278-8E4A-2CC67A8FA25F}" srcOrd="0" destOrd="0" presId="urn:microsoft.com/office/officeart/2018/2/layout/IconVerticalSolidList"/>
    <dgm:cxn modelId="{1CD9482B-E262-B141-9BB3-09643B22A2EF}" type="presParOf" srcId="{55F867D3-1EF5-45BA-B688-1ACCE3A58DDE}" destId="{29B1E920-D54D-40FB-BE76-9DF00DC0F3F7}" srcOrd="0" destOrd="0" presId="urn:microsoft.com/office/officeart/2018/2/layout/IconVerticalSolidList"/>
    <dgm:cxn modelId="{2926B38D-ED63-D44C-B9CE-5A0BC02B76F0}" type="presParOf" srcId="{29B1E920-D54D-40FB-BE76-9DF00DC0F3F7}" destId="{89744BF2-C592-4412-99C8-BE309FD394D9}" srcOrd="0" destOrd="0" presId="urn:microsoft.com/office/officeart/2018/2/layout/IconVerticalSolidList"/>
    <dgm:cxn modelId="{F49A8060-7E98-454C-8415-21373779641B}" type="presParOf" srcId="{29B1E920-D54D-40FB-BE76-9DF00DC0F3F7}" destId="{90F765F8-E1A0-4586-8CE4-71349CA99EC0}" srcOrd="1" destOrd="0" presId="urn:microsoft.com/office/officeart/2018/2/layout/IconVerticalSolidList"/>
    <dgm:cxn modelId="{2A6C91DA-570C-A947-9A11-9061FE16A31D}" type="presParOf" srcId="{29B1E920-D54D-40FB-BE76-9DF00DC0F3F7}" destId="{D46B481F-ED74-472A-98A1-0DF08521CFCC}" srcOrd="2" destOrd="0" presId="urn:microsoft.com/office/officeart/2018/2/layout/IconVerticalSolidList"/>
    <dgm:cxn modelId="{91C8C610-C4BA-E742-818F-1F4EB462793E}" type="presParOf" srcId="{29B1E920-D54D-40FB-BE76-9DF00DC0F3F7}" destId="{A1FE0C15-49D5-4F58-9BEA-5F172B77EDAD}" srcOrd="3" destOrd="0" presId="urn:microsoft.com/office/officeart/2018/2/layout/IconVerticalSolidList"/>
    <dgm:cxn modelId="{ED49F4BE-E7E9-6D4B-9170-F4CD3031ECB2}" type="presParOf" srcId="{55F867D3-1EF5-45BA-B688-1ACCE3A58DDE}" destId="{7774CAA0-A370-4AE5-969A-7319D9CC7DDC}" srcOrd="1" destOrd="0" presId="urn:microsoft.com/office/officeart/2018/2/layout/IconVerticalSolidList"/>
    <dgm:cxn modelId="{100D1A8F-24D6-4C4F-BC53-6AAC4FB5EA24}" type="presParOf" srcId="{55F867D3-1EF5-45BA-B688-1ACCE3A58DDE}" destId="{DC0F24D0-B8E8-4459-A849-05FFEED798B8}" srcOrd="2" destOrd="0" presId="urn:microsoft.com/office/officeart/2018/2/layout/IconVerticalSolidList"/>
    <dgm:cxn modelId="{B8F940D6-47EB-BE4E-ADBF-9E8F5465B593}" type="presParOf" srcId="{DC0F24D0-B8E8-4459-A849-05FFEED798B8}" destId="{6F5E3223-F057-45AF-BF9E-163B23139D77}" srcOrd="0" destOrd="0" presId="urn:microsoft.com/office/officeart/2018/2/layout/IconVerticalSolidList"/>
    <dgm:cxn modelId="{A3643C94-FFC0-EE45-9672-E98A5455473A}" type="presParOf" srcId="{DC0F24D0-B8E8-4459-A849-05FFEED798B8}" destId="{0CF6F3DD-0B0F-4811-A2EF-E195538DF1D1}" srcOrd="1" destOrd="0" presId="urn:microsoft.com/office/officeart/2018/2/layout/IconVerticalSolidList"/>
    <dgm:cxn modelId="{5EEA020E-DC1E-9449-9CD6-7566C83E2D9E}" type="presParOf" srcId="{DC0F24D0-B8E8-4459-A849-05FFEED798B8}" destId="{903B88F8-1AC0-48A6-AE81-62ABEA80C348}" srcOrd="2" destOrd="0" presId="urn:microsoft.com/office/officeart/2018/2/layout/IconVerticalSolidList"/>
    <dgm:cxn modelId="{DA1070FB-1797-E148-9FE5-0B6EF65F936A}" type="presParOf" srcId="{DC0F24D0-B8E8-4459-A849-05FFEED798B8}" destId="{45E8351A-8B16-4278-8E4A-2CC67A8FA25F}" srcOrd="3" destOrd="0" presId="urn:microsoft.com/office/officeart/2018/2/layout/IconVerticalSolidList"/>
    <dgm:cxn modelId="{D2EB2583-CB08-CD42-97A3-39C87307EF8E}" type="presParOf" srcId="{55F867D3-1EF5-45BA-B688-1ACCE3A58DDE}" destId="{F96509D0-62EE-4D8B-B533-E1767A4E1A33}" srcOrd="3" destOrd="0" presId="urn:microsoft.com/office/officeart/2018/2/layout/IconVerticalSolidList"/>
    <dgm:cxn modelId="{750B3894-74E8-204C-A7E9-DD5FB5BE1482}" type="presParOf" srcId="{55F867D3-1EF5-45BA-B688-1ACCE3A58DDE}" destId="{2EDC42B1-50DD-46E6-B6F8-83C6A999B45C}" srcOrd="4" destOrd="0" presId="urn:microsoft.com/office/officeart/2018/2/layout/IconVerticalSolidList"/>
    <dgm:cxn modelId="{32FACA8C-A8F4-E64A-8ADA-7DBA51D336DF}" type="presParOf" srcId="{2EDC42B1-50DD-46E6-B6F8-83C6A999B45C}" destId="{0D0A9D01-87C8-4E3D-AAF4-FBE4DE700E67}" srcOrd="0" destOrd="0" presId="urn:microsoft.com/office/officeart/2018/2/layout/IconVerticalSolidList"/>
    <dgm:cxn modelId="{5099EB07-54B7-E14C-A43F-0A6457B78C00}" type="presParOf" srcId="{2EDC42B1-50DD-46E6-B6F8-83C6A999B45C}" destId="{A6508B7C-99BF-42A1-8E16-47A3726801A4}" srcOrd="1" destOrd="0" presId="urn:microsoft.com/office/officeart/2018/2/layout/IconVerticalSolidList"/>
    <dgm:cxn modelId="{E14B67BF-004F-A149-9BE6-F97B6DA08CA7}" type="presParOf" srcId="{2EDC42B1-50DD-46E6-B6F8-83C6A999B45C}" destId="{A19702C8-F0E9-41CF-8323-054DC7E8C9F8}" srcOrd="2" destOrd="0" presId="urn:microsoft.com/office/officeart/2018/2/layout/IconVerticalSolidList"/>
    <dgm:cxn modelId="{F324490B-26A5-1D4B-9B4B-4D8FB2261180}" type="presParOf" srcId="{2EDC42B1-50DD-46E6-B6F8-83C6A999B45C}" destId="{F04DA7F9-6498-4E5E-94DB-7D1578D29A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0B43D-1E07-45FA-BFFE-16BD5CEB4B32}">
      <dsp:nvSpPr>
        <dsp:cNvPr id="0" name=""/>
        <dsp:cNvSpPr/>
      </dsp:nvSpPr>
      <dsp:spPr>
        <a:xfrm>
          <a:off x="73531" y="585214"/>
          <a:ext cx="656332" cy="6563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FED6C-7532-4FFE-A5CF-AEBBBEF58D6C}">
      <dsp:nvSpPr>
        <dsp:cNvPr id="0" name=""/>
        <dsp:cNvSpPr/>
      </dsp:nvSpPr>
      <dsp:spPr>
        <a:xfrm>
          <a:off x="211360" y="723044"/>
          <a:ext cx="380672" cy="380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ADD35-913C-4362-990E-F1FE20BCA423}">
      <dsp:nvSpPr>
        <dsp:cNvPr id="0" name=""/>
        <dsp:cNvSpPr/>
      </dsp:nvSpPr>
      <dsp:spPr>
        <a:xfrm>
          <a:off x="870506" y="585214"/>
          <a:ext cx="1547069" cy="65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 err="1">
              <a:solidFill>
                <a:schemeClr val="bg1"/>
              </a:solidFill>
            </a:rPr>
            <a:t>Corporate</a:t>
          </a:r>
          <a:r>
            <a:rPr lang="fr-FR" sz="800" b="1" kern="1200" dirty="0">
              <a:solidFill>
                <a:schemeClr val="bg1"/>
              </a:solidFill>
            </a:rPr>
            <a:t> </a:t>
          </a:r>
          <a:r>
            <a:rPr lang="fr-FR" sz="800" b="1" kern="1200" dirty="0" err="1">
              <a:solidFill>
                <a:schemeClr val="bg1"/>
              </a:solidFill>
            </a:rPr>
            <a:t>dining</a:t>
          </a:r>
          <a:r>
            <a:rPr lang="fr-FR" sz="800" b="1" kern="1200" dirty="0">
              <a:solidFill>
                <a:schemeClr val="bg1"/>
              </a:solidFill>
            </a:rPr>
            <a:t>, </a:t>
          </a:r>
          <a:r>
            <a:rPr lang="fr-FR" sz="800" b="1" kern="1200" dirty="0" err="1">
              <a:solidFill>
                <a:schemeClr val="bg1"/>
              </a:solidFill>
            </a:rPr>
            <a:t>after</a:t>
          </a:r>
          <a:r>
            <a:rPr lang="fr-FR" sz="800" b="1" kern="1200" dirty="0">
              <a:solidFill>
                <a:schemeClr val="bg1"/>
              </a:solidFill>
            </a:rPr>
            <a:t> </a:t>
          </a:r>
          <a:r>
            <a:rPr lang="fr-FR" sz="800" b="1" kern="1200" dirty="0" err="1">
              <a:solidFill>
                <a:schemeClr val="bg1"/>
              </a:solidFill>
            </a:rPr>
            <a:t>work</a:t>
          </a:r>
          <a:endParaRPr lang="en-US" sz="800" kern="1200" dirty="0">
            <a:solidFill>
              <a:schemeClr val="bg1"/>
            </a:solidFill>
          </a:endParaRPr>
        </a:p>
      </dsp:txBody>
      <dsp:txXfrm>
        <a:off x="870506" y="585214"/>
        <a:ext cx="1547069" cy="656332"/>
      </dsp:txXfrm>
    </dsp:sp>
    <dsp:sp modelId="{4D3B26E2-02F7-4278-A172-34F5917ED1EB}">
      <dsp:nvSpPr>
        <dsp:cNvPr id="0" name=""/>
        <dsp:cNvSpPr/>
      </dsp:nvSpPr>
      <dsp:spPr>
        <a:xfrm>
          <a:off x="2687141" y="585214"/>
          <a:ext cx="656332" cy="6563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956BF-99F5-4B43-BACA-31B7B0C12C43}">
      <dsp:nvSpPr>
        <dsp:cNvPr id="0" name=""/>
        <dsp:cNvSpPr/>
      </dsp:nvSpPr>
      <dsp:spPr>
        <a:xfrm>
          <a:off x="2824970" y="723044"/>
          <a:ext cx="380672" cy="380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16D58-5BF2-4A4F-9F98-D045009FB1D4}">
      <dsp:nvSpPr>
        <dsp:cNvPr id="0" name=""/>
        <dsp:cNvSpPr/>
      </dsp:nvSpPr>
      <dsp:spPr>
        <a:xfrm>
          <a:off x="3484116" y="585214"/>
          <a:ext cx="1547069" cy="65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 err="1">
              <a:solidFill>
                <a:schemeClr val="bg1"/>
              </a:solidFill>
            </a:rPr>
            <a:t>Thousands</a:t>
          </a:r>
          <a:r>
            <a:rPr lang="fr-FR" sz="800" b="1" kern="1200" dirty="0">
              <a:solidFill>
                <a:schemeClr val="bg1"/>
              </a:solidFill>
            </a:rPr>
            <a:t> of </a:t>
          </a:r>
          <a:r>
            <a:rPr lang="fr-FR" sz="800" b="1" kern="1200" dirty="0" err="1">
              <a:solidFill>
                <a:schemeClr val="bg1"/>
              </a:solidFill>
            </a:rPr>
            <a:t>corporate</a:t>
          </a:r>
          <a:r>
            <a:rPr lang="fr-FR" sz="800" b="1" kern="1200" dirty="0">
              <a:solidFill>
                <a:schemeClr val="bg1"/>
              </a:solidFill>
            </a:rPr>
            <a:t> people </a:t>
          </a:r>
          <a:r>
            <a:rPr lang="fr-FR" sz="800" b="1" kern="1200" dirty="0" err="1">
              <a:solidFill>
                <a:schemeClr val="bg1"/>
              </a:solidFill>
            </a:rPr>
            <a:t>working</a:t>
          </a:r>
          <a:r>
            <a:rPr lang="fr-FR" sz="800" b="1" kern="1200" dirty="0">
              <a:solidFill>
                <a:schemeClr val="bg1"/>
              </a:solidFill>
            </a:rPr>
            <a:t> in and </a:t>
          </a:r>
          <a:r>
            <a:rPr lang="fr-FR" sz="800" b="1" kern="1200" dirty="0" err="1">
              <a:solidFill>
                <a:schemeClr val="bg1"/>
              </a:solidFill>
            </a:rPr>
            <a:t>around</a:t>
          </a:r>
          <a:r>
            <a:rPr lang="fr-FR" sz="800" b="1" kern="1200" dirty="0">
              <a:solidFill>
                <a:schemeClr val="bg1"/>
              </a:solidFill>
            </a:rPr>
            <a:t> the area </a:t>
          </a:r>
          <a:r>
            <a:rPr lang="fr-FR" sz="800" b="1" kern="1200" dirty="0" err="1">
              <a:solidFill>
                <a:schemeClr val="bg1"/>
              </a:solidFill>
            </a:rPr>
            <a:t>daily</a:t>
          </a:r>
          <a:endParaRPr lang="en-US" sz="800" b="1" kern="1200" dirty="0">
            <a:solidFill>
              <a:schemeClr val="bg1"/>
            </a:solidFill>
          </a:endParaRPr>
        </a:p>
      </dsp:txBody>
      <dsp:txXfrm>
        <a:off x="3484116" y="585214"/>
        <a:ext cx="1547069" cy="656332"/>
      </dsp:txXfrm>
    </dsp:sp>
    <dsp:sp modelId="{84B68D86-567E-483C-AC3F-BAF78BDF0353}">
      <dsp:nvSpPr>
        <dsp:cNvPr id="0" name=""/>
        <dsp:cNvSpPr/>
      </dsp:nvSpPr>
      <dsp:spPr>
        <a:xfrm>
          <a:off x="73531" y="1750132"/>
          <a:ext cx="656332" cy="6563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4FF67-C7C6-4255-89AC-ECB5EFA040C9}">
      <dsp:nvSpPr>
        <dsp:cNvPr id="0" name=""/>
        <dsp:cNvSpPr/>
      </dsp:nvSpPr>
      <dsp:spPr>
        <a:xfrm>
          <a:off x="211360" y="1887962"/>
          <a:ext cx="380672" cy="380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F91AC-3F0B-4278-A005-D60099FAE3DD}">
      <dsp:nvSpPr>
        <dsp:cNvPr id="0" name=""/>
        <dsp:cNvSpPr/>
      </dsp:nvSpPr>
      <dsp:spPr>
        <a:xfrm>
          <a:off x="870506" y="1750132"/>
          <a:ext cx="1547069" cy="65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>
              <a:solidFill>
                <a:schemeClr val="bg1"/>
              </a:solidFill>
            </a:rPr>
            <a:t>Prime restaurants in the </a:t>
          </a:r>
          <a:r>
            <a:rPr lang="fr-FR" sz="800" b="1" kern="1200" dirty="0" err="1">
              <a:solidFill>
                <a:schemeClr val="bg1"/>
              </a:solidFill>
            </a:rPr>
            <a:t>heart</a:t>
          </a:r>
          <a:r>
            <a:rPr lang="fr-FR" sz="800" b="1" kern="1200" dirty="0">
              <a:solidFill>
                <a:schemeClr val="bg1"/>
              </a:solidFill>
            </a:rPr>
            <a:t> of the area </a:t>
          </a:r>
          <a:r>
            <a:rPr lang="fr-FR" sz="800" b="1" kern="1200" dirty="0" err="1">
              <a:solidFill>
                <a:schemeClr val="bg1"/>
              </a:solidFill>
            </a:rPr>
            <a:t>is</a:t>
          </a:r>
          <a:r>
            <a:rPr lang="fr-FR" sz="800" b="1" kern="1200" dirty="0">
              <a:solidFill>
                <a:schemeClr val="bg1"/>
              </a:solidFill>
            </a:rPr>
            <a:t> </a:t>
          </a:r>
          <a:r>
            <a:rPr lang="fr-FR" sz="800" b="1" kern="1200" dirty="0" err="1">
              <a:solidFill>
                <a:schemeClr val="bg1"/>
              </a:solidFill>
            </a:rPr>
            <a:t>Roka</a:t>
          </a:r>
          <a:r>
            <a:rPr lang="fr-FR" sz="800" b="1" kern="1200" dirty="0">
              <a:solidFill>
                <a:schemeClr val="bg1"/>
              </a:solidFill>
            </a:rPr>
            <a:t>, </a:t>
          </a:r>
          <a:r>
            <a:rPr lang="fr-FR" sz="800" b="1" kern="1200" dirty="0" err="1">
              <a:solidFill>
                <a:schemeClr val="bg1"/>
              </a:solidFill>
            </a:rPr>
            <a:t>serving</a:t>
          </a:r>
          <a:r>
            <a:rPr lang="fr-FR" sz="800" b="1" kern="1200" dirty="0">
              <a:solidFill>
                <a:schemeClr val="bg1"/>
              </a:solidFill>
            </a:rPr>
            <a:t> </a:t>
          </a:r>
          <a:r>
            <a:rPr lang="fr-FR" sz="800" b="1" kern="1200" dirty="0" err="1">
              <a:solidFill>
                <a:schemeClr val="bg1"/>
              </a:solidFill>
            </a:rPr>
            <a:t>Japanese</a:t>
          </a:r>
          <a:r>
            <a:rPr lang="fr-FR" sz="800" b="1" kern="1200" dirty="0">
              <a:solidFill>
                <a:schemeClr val="bg1"/>
              </a:solidFill>
            </a:rPr>
            <a:t>-style </a:t>
          </a:r>
          <a:r>
            <a:rPr lang="fr-FR" sz="800" b="1" kern="1200" dirty="0" err="1">
              <a:solidFill>
                <a:schemeClr val="bg1"/>
              </a:solidFill>
            </a:rPr>
            <a:t>dishes</a:t>
          </a:r>
          <a:r>
            <a:rPr lang="fr-FR" sz="800" b="1" kern="1200" dirty="0">
              <a:solidFill>
                <a:schemeClr val="bg1"/>
              </a:solidFill>
            </a:rPr>
            <a:t> in a modern setting. Or for a taste of South </a:t>
          </a:r>
          <a:r>
            <a:rPr lang="fr-FR" sz="800" b="1" kern="1200" dirty="0" err="1">
              <a:solidFill>
                <a:schemeClr val="bg1"/>
              </a:solidFill>
            </a:rPr>
            <a:t>America</a:t>
          </a:r>
          <a:r>
            <a:rPr lang="fr-FR" sz="800" b="1" kern="1200" dirty="0">
              <a:solidFill>
                <a:schemeClr val="bg1"/>
              </a:solidFill>
            </a:rPr>
            <a:t>, </a:t>
          </a:r>
          <a:r>
            <a:rPr lang="fr-FR" sz="800" b="1" kern="1200" dirty="0" err="1">
              <a:solidFill>
                <a:schemeClr val="bg1"/>
              </a:solidFill>
            </a:rPr>
            <a:t>Guacho</a:t>
          </a:r>
          <a:r>
            <a:rPr lang="fr-FR" sz="800" b="1" kern="1200" dirty="0">
              <a:solidFill>
                <a:schemeClr val="bg1"/>
              </a:solidFill>
            </a:rPr>
            <a:t> </a:t>
          </a:r>
          <a:r>
            <a:rPr lang="fr-FR" sz="800" b="1" kern="1200" dirty="0" err="1">
              <a:solidFill>
                <a:schemeClr val="bg1"/>
              </a:solidFill>
            </a:rPr>
            <a:t>gives</a:t>
          </a:r>
          <a:r>
            <a:rPr lang="fr-FR" sz="800" b="1" kern="1200" dirty="0">
              <a:solidFill>
                <a:schemeClr val="bg1"/>
              </a:solidFill>
            </a:rPr>
            <a:t> diners a taste of the best </a:t>
          </a:r>
          <a:r>
            <a:rPr lang="fr-FR" sz="800" b="1" kern="1200" dirty="0" err="1">
              <a:solidFill>
                <a:schemeClr val="bg1"/>
              </a:solidFill>
            </a:rPr>
            <a:t>beef</a:t>
          </a:r>
          <a:r>
            <a:rPr lang="fr-FR" sz="800" b="1" kern="1200" dirty="0">
              <a:solidFill>
                <a:schemeClr val="bg1"/>
              </a:solidFill>
            </a:rPr>
            <a:t> and </a:t>
          </a:r>
          <a:r>
            <a:rPr lang="fr-FR" sz="800" b="1" kern="1200" dirty="0" err="1">
              <a:solidFill>
                <a:schemeClr val="bg1"/>
              </a:solidFill>
            </a:rPr>
            <a:t>wine</a:t>
          </a:r>
          <a:r>
            <a:rPr lang="fr-FR" sz="800" b="1" kern="1200" dirty="0">
              <a:solidFill>
                <a:schemeClr val="bg1"/>
              </a:solidFill>
            </a:rPr>
            <a:t> Argentina has to </a:t>
          </a:r>
          <a:r>
            <a:rPr lang="fr-FR" sz="800" b="1" kern="1200" dirty="0" err="1">
              <a:solidFill>
                <a:schemeClr val="bg1"/>
              </a:solidFill>
            </a:rPr>
            <a:t>offer</a:t>
          </a:r>
          <a:r>
            <a:rPr lang="fr-FR" sz="800" b="1" kern="1200" dirty="0">
              <a:solidFill>
                <a:schemeClr val="bg1"/>
              </a:solidFill>
            </a:rPr>
            <a:t>.</a:t>
          </a:r>
          <a:endParaRPr lang="en-US" sz="800" b="1" kern="1200" dirty="0">
            <a:solidFill>
              <a:schemeClr val="bg1"/>
            </a:solidFill>
          </a:endParaRPr>
        </a:p>
      </dsp:txBody>
      <dsp:txXfrm>
        <a:off x="870506" y="1750132"/>
        <a:ext cx="1547069" cy="656332"/>
      </dsp:txXfrm>
    </dsp:sp>
    <dsp:sp modelId="{5B929D96-C97F-4DF1-B43A-7BDEC8A669EC}">
      <dsp:nvSpPr>
        <dsp:cNvPr id="0" name=""/>
        <dsp:cNvSpPr/>
      </dsp:nvSpPr>
      <dsp:spPr>
        <a:xfrm>
          <a:off x="2687141" y="1750132"/>
          <a:ext cx="656332" cy="6563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D1FB9-ED86-491B-B6C5-EE6D17FFA56A}">
      <dsp:nvSpPr>
        <dsp:cNvPr id="0" name=""/>
        <dsp:cNvSpPr/>
      </dsp:nvSpPr>
      <dsp:spPr>
        <a:xfrm>
          <a:off x="2824970" y="1887962"/>
          <a:ext cx="380672" cy="380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8324B-3A48-478E-9266-52EAC77AB641}">
      <dsp:nvSpPr>
        <dsp:cNvPr id="0" name=""/>
        <dsp:cNvSpPr/>
      </dsp:nvSpPr>
      <dsp:spPr>
        <a:xfrm>
          <a:off x="3484116" y="1750132"/>
          <a:ext cx="1547069" cy="65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>
              <a:solidFill>
                <a:schemeClr val="bg1"/>
              </a:solidFill>
            </a:rPr>
            <a:t>Local restaurants </a:t>
          </a:r>
          <a:r>
            <a:rPr lang="fr-FR" sz="800" b="1" kern="1200" dirty="0" err="1">
              <a:solidFill>
                <a:schemeClr val="bg1"/>
              </a:solidFill>
            </a:rPr>
            <a:t>can</a:t>
          </a:r>
          <a:r>
            <a:rPr lang="fr-FR" sz="800" b="1" kern="1200" dirty="0">
              <a:solidFill>
                <a:schemeClr val="bg1"/>
              </a:solidFill>
            </a:rPr>
            <a:t> source </a:t>
          </a:r>
          <a:r>
            <a:rPr lang="fr-FR" sz="800" b="1" kern="1200" dirty="0" err="1">
              <a:solidFill>
                <a:schemeClr val="bg1"/>
              </a:solidFill>
            </a:rPr>
            <a:t>some</a:t>
          </a:r>
          <a:r>
            <a:rPr lang="fr-FR" sz="800" b="1" kern="1200" dirty="0">
              <a:solidFill>
                <a:schemeClr val="bg1"/>
              </a:solidFill>
            </a:rPr>
            <a:t> of the </a:t>
          </a:r>
          <a:r>
            <a:rPr lang="fr-FR" sz="800" b="1" kern="1200" dirty="0" err="1">
              <a:solidFill>
                <a:schemeClr val="bg1"/>
              </a:solidFill>
            </a:rPr>
            <a:t>finest</a:t>
          </a:r>
          <a:r>
            <a:rPr lang="fr-FR" sz="800" b="1" kern="1200" dirty="0">
              <a:solidFill>
                <a:schemeClr val="bg1"/>
              </a:solidFill>
            </a:rPr>
            <a:t> catches </a:t>
          </a:r>
          <a:r>
            <a:rPr lang="fr-FR" sz="800" b="1" kern="1200" dirty="0" err="1">
              <a:solidFill>
                <a:schemeClr val="bg1"/>
              </a:solidFill>
            </a:rPr>
            <a:t>from</a:t>
          </a:r>
          <a:r>
            <a:rPr lang="fr-FR" sz="800" b="1" kern="1200" dirty="0">
              <a:solidFill>
                <a:schemeClr val="bg1"/>
              </a:solidFill>
            </a:rPr>
            <a:t> the </a:t>
          </a:r>
          <a:r>
            <a:rPr lang="fr-FR" sz="800" b="1" kern="1200" dirty="0" err="1">
              <a:solidFill>
                <a:schemeClr val="bg1"/>
              </a:solidFill>
            </a:rPr>
            <a:t>market</a:t>
          </a:r>
          <a:r>
            <a:rPr lang="fr-FR" sz="800" b="1" kern="1200" dirty="0">
              <a:solidFill>
                <a:schemeClr val="bg1"/>
              </a:solidFill>
            </a:rPr>
            <a:t>.</a:t>
          </a:r>
          <a:endParaRPr lang="en-US" sz="800" b="1" kern="1200" dirty="0">
            <a:solidFill>
              <a:schemeClr val="bg1"/>
            </a:solidFill>
          </a:endParaRPr>
        </a:p>
      </dsp:txBody>
      <dsp:txXfrm>
        <a:off x="3484116" y="1750132"/>
        <a:ext cx="1547069" cy="656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53E7B-7A42-4788-A3B4-C1E392C0E7E9}">
      <dsp:nvSpPr>
        <dsp:cNvPr id="0" name=""/>
        <dsp:cNvSpPr/>
      </dsp:nvSpPr>
      <dsp:spPr>
        <a:xfrm>
          <a:off x="0" y="0"/>
          <a:ext cx="2467215" cy="884961"/>
        </a:xfrm>
        <a:prstGeom prst="roundRect">
          <a:avLst>
            <a:gd name="adj" fmla="val 10000"/>
          </a:avLst>
        </a:prstGeom>
        <a:solidFill>
          <a:srgbClr val="FF9300"/>
        </a:solidFill>
        <a:ln w="25400" cap="flat" cmpd="sng" algn="ctr">
          <a:solidFill>
            <a:schemeClr val="accent2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C1564FC0-F57E-430E-9947-06156EBB34B3}">
      <dsp:nvSpPr>
        <dsp:cNvPr id="0" name=""/>
        <dsp:cNvSpPr/>
      </dsp:nvSpPr>
      <dsp:spPr>
        <a:xfrm>
          <a:off x="267700" y="199494"/>
          <a:ext cx="486728" cy="4867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7418D-A299-44B9-AEF3-8F6ECB21E6E5}">
      <dsp:nvSpPr>
        <dsp:cNvPr id="0" name=""/>
        <dsp:cNvSpPr/>
      </dsp:nvSpPr>
      <dsp:spPr>
        <a:xfrm>
          <a:off x="1043170" y="0"/>
          <a:ext cx="1424044" cy="8849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58" tIns="93658" rIns="93658" bIns="93658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Bokan</a:t>
          </a:r>
          <a:r>
            <a:rPr lang="fr-FR" sz="1100" kern="1200" dirty="0"/>
            <a:t>: 18K </a:t>
          </a:r>
          <a:r>
            <a:rPr lang="fr-FR" sz="1100" kern="1200" dirty="0" err="1"/>
            <a:t>likes</a:t>
          </a:r>
          <a:r>
            <a:rPr lang="fr-FR" sz="1100" kern="1200" dirty="0"/>
            <a:t>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Bokan: </a:t>
          </a:r>
          <a:r>
            <a:rPr lang="fr-FR" sz="1100" kern="1200" dirty="0"/>
            <a:t>12.2K </a:t>
          </a:r>
          <a:r>
            <a:rPr lang="fr-FR" sz="1100" kern="1200" dirty="0" err="1"/>
            <a:t>followers</a:t>
          </a:r>
          <a:endParaRPr lang="en-US" sz="1100" kern="1200" dirty="0"/>
        </a:p>
      </dsp:txBody>
      <dsp:txXfrm>
        <a:off x="1043170" y="0"/>
        <a:ext cx="1424044" cy="884961"/>
      </dsp:txXfrm>
    </dsp:sp>
    <dsp:sp modelId="{65ADB504-6E99-4032-9005-7985AE506169}">
      <dsp:nvSpPr>
        <dsp:cNvPr id="0" name=""/>
        <dsp:cNvSpPr/>
      </dsp:nvSpPr>
      <dsp:spPr>
        <a:xfrm>
          <a:off x="0" y="1106579"/>
          <a:ext cx="2467215" cy="884961"/>
        </a:xfrm>
        <a:prstGeom prst="roundRect">
          <a:avLst>
            <a:gd name="adj" fmla="val 10000"/>
          </a:avLst>
        </a:prstGeom>
        <a:solidFill>
          <a:srgbClr val="FF9300"/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A58BA-84FF-45EB-AFDA-5E7ACA8A1F81}">
      <dsp:nvSpPr>
        <dsp:cNvPr id="0" name=""/>
        <dsp:cNvSpPr/>
      </dsp:nvSpPr>
      <dsp:spPr>
        <a:xfrm>
          <a:off x="267700" y="1305696"/>
          <a:ext cx="486728" cy="4867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CDB55-8E6C-40E8-B14D-A86BAC24D25D}">
      <dsp:nvSpPr>
        <dsp:cNvPr id="0" name=""/>
        <dsp:cNvSpPr/>
      </dsp:nvSpPr>
      <dsp:spPr>
        <a:xfrm>
          <a:off x="1022130" y="1106579"/>
          <a:ext cx="1445084" cy="884961"/>
        </a:xfrm>
        <a:prstGeom prst="rect">
          <a:avLst/>
        </a:prstGeom>
        <a:solidFill>
          <a:srgbClr val="FF9300"/>
        </a:solidFill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58" tIns="93658" rIns="93658" bIns="93658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Roka</a:t>
          </a:r>
          <a:r>
            <a:rPr lang="fr-FR" sz="1100" kern="1200" dirty="0"/>
            <a:t>: 9K </a:t>
          </a:r>
          <a:r>
            <a:rPr lang="fr-FR" sz="1100" kern="1200" dirty="0" err="1"/>
            <a:t>likes</a:t>
          </a:r>
          <a:endParaRPr lang="fr-FR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Roka: 43</a:t>
          </a:r>
          <a:r>
            <a:rPr lang="fr-FR" sz="1100" kern="1200" dirty="0"/>
            <a:t>.2K </a:t>
          </a:r>
          <a:r>
            <a:rPr lang="fr-FR" sz="1100" kern="1200" dirty="0" err="1"/>
            <a:t>followers</a:t>
          </a:r>
          <a:endParaRPr lang="en-US" sz="1100" kern="1200" dirty="0"/>
        </a:p>
      </dsp:txBody>
      <dsp:txXfrm>
        <a:off x="1022130" y="1106579"/>
        <a:ext cx="1445084" cy="884961"/>
      </dsp:txXfrm>
    </dsp:sp>
    <dsp:sp modelId="{A62C660D-7D2D-4435-8A63-FAD5FC3F4080}">
      <dsp:nvSpPr>
        <dsp:cNvPr id="0" name=""/>
        <dsp:cNvSpPr/>
      </dsp:nvSpPr>
      <dsp:spPr>
        <a:xfrm>
          <a:off x="0" y="2212781"/>
          <a:ext cx="2467215" cy="884961"/>
        </a:xfrm>
        <a:prstGeom prst="roundRect">
          <a:avLst>
            <a:gd name="adj" fmla="val 10000"/>
          </a:avLst>
        </a:prstGeom>
        <a:solidFill>
          <a:srgbClr val="FF9300"/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F055C-C318-4F3B-BB07-AC83740C7F33}">
      <dsp:nvSpPr>
        <dsp:cNvPr id="0" name=""/>
        <dsp:cNvSpPr/>
      </dsp:nvSpPr>
      <dsp:spPr>
        <a:xfrm>
          <a:off x="267700" y="2411897"/>
          <a:ext cx="486728" cy="486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534F80-A02F-49B5-B35E-86BE28D645F9}">
      <dsp:nvSpPr>
        <dsp:cNvPr id="0" name=""/>
        <dsp:cNvSpPr/>
      </dsp:nvSpPr>
      <dsp:spPr>
        <a:xfrm>
          <a:off x="1022130" y="2212781"/>
          <a:ext cx="1445084" cy="88496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58" tIns="93658" rIns="93658" bIns="93658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Gaucho: 12K </a:t>
          </a:r>
          <a:r>
            <a:rPr lang="fr-FR" sz="1100" kern="1200" dirty="0" err="1"/>
            <a:t>likes</a:t>
          </a:r>
          <a:endParaRPr lang="fr-FR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Gaucho : </a:t>
          </a:r>
          <a:r>
            <a:rPr lang="fr-FR" sz="1100" kern="1200" dirty="0"/>
            <a:t>26K </a:t>
          </a:r>
          <a:r>
            <a:rPr lang="fr-FR" sz="1100" kern="1200" dirty="0" err="1"/>
            <a:t>followers</a:t>
          </a:r>
          <a:endParaRPr lang="en-US" sz="1100" kern="1200" dirty="0"/>
        </a:p>
      </dsp:txBody>
      <dsp:txXfrm>
        <a:off x="1022130" y="2212781"/>
        <a:ext cx="1445084" cy="8849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521E9-E476-4EB4-A50A-50DD1F2B1AC5}">
      <dsp:nvSpPr>
        <dsp:cNvPr id="0" name=""/>
        <dsp:cNvSpPr/>
      </dsp:nvSpPr>
      <dsp:spPr>
        <a:xfrm>
          <a:off x="481740" y="74303"/>
          <a:ext cx="1475437" cy="1475437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12EC9-0111-4CFF-8B23-CB4325DCA7BB}">
      <dsp:nvSpPr>
        <dsp:cNvPr id="0" name=""/>
        <dsp:cNvSpPr/>
      </dsp:nvSpPr>
      <dsp:spPr>
        <a:xfrm>
          <a:off x="796178" y="388777"/>
          <a:ext cx="846562" cy="84656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6757D-A7CA-4306-B6FC-A6690D68C38E}">
      <dsp:nvSpPr>
        <dsp:cNvPr id="0" name=""/>
        <dsp:cNvSpPr/>
      </dsp:nvSpPr>
      <dsp:spPr>
        <a:xfrm>
          <a:off x="10084" y="1957073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Bar &amp; Restaurant &amp; Rooftop</a:t>
          </a:r>
        </a:p>
      </dsp:txBody>
      <dsp:txXfrm>
        <a:off x="10084" y="1957073"/>
        <a:ext cx="2418750" cy="720000"/>
      </dsp:txXfrm>
    </dsp:sp>
    <dsp:sp modelId="{2CC8A04B-FC83-4076-B282-24DBD55BB84F}">
      <dsp:nvSpPr>
        <dsp:cNvPr id="0" name=""/>
        <dsp:cNvSpPr/>
      </dsp:nvSpPr>
      <dsp:spPr>
        <a:xfrm>
          <a:off x="3315612" y="74303"/>
          <a:ext cx="1475437" cy="147543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AA1AC-49AE-49E9-9944-6006A543DBB2}">
      <dsp:nvSpPr>
        <dsp:cNvPr id="0" name=""/>
        <dsp:cNvSpPr/>
      </dsp:nvSpPr>
      <dsp:spPr>
        <a:xfrm>
          <a:off x="3630048" y="388777"/>
          <a:ext cx="846562" cy="84656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4FD52-1EC5-4D25-A8A5-FCCC7936F1D9}">
      <dsp:nvSpPr>
        <dsp:cNvPr id="0" name=""/>
        <dsp:cNvSpPr/>
      </dsp:nvSpPr>
      <dsp:spPr>
        <a:xfrm>
          <a:off x="2843940" y="1957073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Above the Novotel HOTEL in Canary </a:t>
          </a:r>
          <a:r>
            <a:rPr lang="en-US" sz="1600" kern="1200" cap="all" dirty="0" err="1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WhARF</a:t>
          </a:r>
          <a:endParaRPr lang="en-US" sz="1600" kern="1200" cap="all" dirty="0">
            <a:solidFill>
              <a:schemeClr val="bg1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2843940" y="1957073"/>
        <a:ext cx="2418750" cy="720000"/>
      </dsp:txXfrm>
    </dsp:sp>
    <dsp:sp modelId="{508CC1E8-FC1E-457E-9E20-AD0ACDF7A80D}">
      <dsp:nvSpPr>
        <dsp:cNvPr id="0" name=""/>
        <dsp:cNvSpPr/>
      </dsp:nvSpPr>
      <dsp:spPr>
        <a:xfrm>
          <a:off x="6165803" y="74303"/>
          <a:ext cx="1475437" cy="1475437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6DF16-FB14-45E5-BAC3-94456B262C23}">
      <dsp:nvSpPr>
        <dsp:cNvPr id="0" name=""/>
        <dsp:cNvSpPr/>
      </dsp:nvSpPr>
      <dsp:spPr>
        <a:xfrm>
          <a:off x="6480240" y="388777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C9771-70D6-4B5C-BFB6-07EA9524637A}">
      <dsp:nvSpPr>
        <dsp:cNvPr id="0" name=""/>
        <dsp:cNvSpPr/>
      </dsp:nvSpPr>
      <dsp:spPr>
        <a:xfrm>
          <a:off x="5694146" y="185093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all" dirty="0">
              <a:solidFill>
                <a:schemeClr val="bg1"/>
              </a:solidFill>
              <a:latin typeface="Trebuchet MS" panose="020B0603020202020204"/>
              <a:ea typeface="+mn-ea"/>
              <a:cs typeface="+mn-cs"/>
            </a:rPr>
            <a:t>Weekly events including themed music performances</a:t>
          </a:r>
        </a:p>
      </dsp:txBody>
      <dsp:txXfrm>
        <a:off x="5694146" y="1850931"/>
        <a:ext cx="241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44BF2-C592-4412-99C8-BE309FD394D9}">
      <dsp:nvSpPr>
        <dsp:cNvPr id="0" name=""/>
        <dsp:cNvSpPr/>
      </dsp:nvSpPr>
      <dsp:spPr>
        <a:xfrm>
          <a:off x="0" y="2639"/>
          <a:ext cx="4947558" cy="1261673"/>
        </a:xfrm>
        <a:prstGeom prst="roundRect">
          <a:avLst>
            <a:gd name="adj" fmla="val 10000"/>
          </a:avLst>
        </a:prstGeom>
        <a:solidFill>
          <a:srgbClr val="F7C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765F8-E1A0-4586-8CE4-71349CA99EC0}">
      <dsp:nvSpPr>
        <dsp:cNvPr id="0" name=""/>
        <dsp:cNvSpPr/>
      </dsp:nvSpPr>
      <dsp:spPr>
        <a:xfrm>
          <a:off x="381656" y="286516"/>
          <a:ext cx="694598" cy="69392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E0C15-49D5-4F58-9BEA-5F172B77EDAD}">
      <dsp:nvSpPr>
        <dsp:cNvPr id="0" name=""/>
        <dsp:cNvSpPr/>
      </dsp:nvSpPr>
      <dsp:spPr>
        <a:xfrm>
          <a:off x="1457910" y="2639"/>
          <a:ext cx="3335176" cy="126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58" tIns="133658" rIns="133658" bIns="133658" numCol="1" spcCol="1270" anchor="ctr" anchorCtr="0">
          <a:noAutofit/>
        </a:bodyPr>
        <a:lstStyle/>
        <a:p>
          <a:pPr marL="0" lvl="0" indent="0" algn="l" defTabSz="6000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b="1" i="1" u="none" kern="1200" dirty="0"/>
            <a:t>Flexible</a:t>
          </a:r>
          <a:r>
            <a:rPr lang="en-US" sz="1350" kern="1200" dirty="0"/>
            <a:t>: As the restaurant was not created toward a certain type of food, the chef is free to change the menus regularly, allowing the restaurant to adapt to current trends an attract more clients </a:t>
          </a:r>
        </a:p>
      </dsp:txBody>
      <dsp:txXfrm>
        <a:off x="1457910" y="2639"/>
        <a:ext cx="3335176" cy="1262906"/>
      </dsp:txXfrm>
    </dsp:sp>
    <dsp:sp modelId="{6F5E3223-F057-45AF-BF9E-163B23139D77}">
      <dsp:nvSpPr>
        <dsp:cNvPr id="0" name=""/>
        <dsp:cNvSpPr/>
      </dsp:nvSpPr>
      <dsp:spPr>
        <a:xfrm>
          <a:off x="0" y="1531421"/>
          <a:ext cx="4947558" cy="1261673"/>
        </a:xfrm>
        <a:prstGeom prst="roundRect">
          <a:avLst>
            <a:gd name="adj" fmla="val 10000"/>
          </a:avLst>
        </a:prstGeom>
        <a:solidFill>
          <a:srgbClr val="A3A3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6F3DD-0B0F-4811-A2EF-E195538DF1D1}">
      <dsp:nvSpPr>
        <dsp:cNvPr id="0" name=""/>
        <dsp:cNvSpPr/>
      </dsp:nvSpPr>
      <dsp:spPr>
        <a:xfrm>
          <a:off x="381656" y="1815297"/>
          <a:ext cx="694598" cy="69392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8351A-8B16-4278-8E4A-2CC67A8FA25F}">
      <dsp:nvSpPr>
        <dsp:cNvPr id="0" name=""/>
        <dsp:cNvSpPr/>
      </dsp:nvSpPr>
      <dsp:spPr>
        <a:xfrm>
          <a:off x="1457910" y="1531421"/>
          <a:ext cx="3335176" cy="126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58" tIns="133658" rIns="133658" bIns="1336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Brand positioning</a:t>
          </a:r>
          <a:r>
            <a:rPr lang="en-US" sz="1400" kern="1200" dirty="0"/>
            <a:t>: Award-winning for food &amp; drink. Experienced and renowned French chef Guillaume </a:t>
          </a:r>
          <a:r>
            <a:rPr lang="en-US" sz="1400" kern="1200" dirty="0" err="1"/>
            <a:t>Gillan</a:t>
          </a:r>
          <a:r>
            <a:rPr lang="en-US" sz="1400" kern="1200" dirty="0"/>
            <a:t> in charge of the kitchen.</a:t>
          </a:r>
        </a:p>
      </dsp:txBody>
      <dsp:txXfrm>
        <a:off x="1457910" y="1531421"/>
        <a:ext cx="3335176" cy="1262906"/>
      </dsp:txXfrm>
    </dsp:sp>
    <dsp:sp modelId="{0D0A9D01-87C8-4E3D-AAF4-FBE4DE700E67}">
      <dsp:nvSpPr>
        <dsp:cNvPr id="0" name=""/>
        <dsp:cNvSpPr/>
      </dsp:nvSpPr>
      <dsp:spPr>
        <a:xfrm>
          <a:off x="0" y="3060202"/>
          <a:ext cx="4947558" cy="1261673"/>
        </a:xfrm>
        <a:prstGeom prst="roundRect">
          <a:avLst>
            <a:gd name="adj" fmla="val 10000"/>
          </a:avLst>
        </a:prstGeom>
        <a:solidFill>
          <a:srgbClr val="EC8037">
            <a:alpha val="74902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08B7C-99BF-42A1-8E16-47A3726801A4}">
      <dsp:nvSpPr>
        <dsp:cNvPr id="0" name=""/>
        <dsp:cNvSpPr/>
      </dsp:nvSpPr>
      <dsp:spPr>
        <a:xfrm>
          <a:off x="381656" y="3344079"/>
          <a:ext cx="694598" cy="69392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DA7F9-6498-4E5E-94DB-7D1578D29A40}">
      <dsp:nvSpPr>
        <dsp:cNvPr id="0" name=""/>
        <dsp:cNvSpPr/>
      </dsp:nvSpPr>
      <dsp:spPr>
        <a:xfrm>
          <a:off x="1477721" y="3060202"/>
          <a:ext cx="3295554" cy="126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58" tIns="133658" rIns="133658" bIns="133658" numCol="1" spcCol="1270" anchor="ctr" anchorCtr="0">
          <a:noAutofit/>
        </a:bodyPr>
        <a:lstStyle/>
        <a:p>
          <a:pPr marL="0" lvl="0" indent="0" algn="l" defTabSz="6000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b="1" i="1" kern="1200" dirty="0"/>
            <a:t>Location and view</a:t>
          </a:r>
          <a:r>
            <a:rPr lang="en-US" sz="1350" kern="1200" dirty="0"/>
            <a:t>: Canary Wharf is the main business district of London, resulting in thousands of potential clients year-round. </a:t>
          </a:r>
          <a:r>
            <a:rPr lang="en-GB" sz="1350" kern="1200" dirty="0"/>
            <a:t>The restaurant attracts many customers for its </a:t>
          </a:r>
          <a:r>
            <a:rPr lang="en-GB" sz="1350" kern="1200" dirty="0" err="1"/>
            <a:t>breathtaking</a:t>
          </a:r>
          <a:r>
            <a:rPr lang="en-GB" sz="1350" kern="1200" dirty="0"/>
            <a:t> view.</a:t>
          </a:r>
          <a:endParaRPr lang="en-US" sz="1350" kern="1200" dirty="0"/>
        </a:p>
      </dsp:txBody>
      <dsp:txXfrm>
        <a:off x="1477721" y="3060202"/>
        <a:ext cx="3295554" cy="1262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E4511-FFDE-4899-9ECC-73F4CECE69E0}">
      <dsp:nvSpPr>
        <dsp:cNvPr id="0" name=""/>
        <dsp:cNvSpPr/>
      </dsp:nvSpPr>
      <dsp:spPr>
        <a:xfrm>
          <a:off x="0" y="679876"/>
          <a:ext cx="4695825" cy="1255156"/>
        </a:xfrm>
        <a:prstGeom prst="roundRect">
          <a:avLst>
            <a:gd name="adj" fmla="val 10000"/>
          </a:avLst>
        </a:prstGeom>
        <a:solidFill>
          <a:srgbClr val="F7C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2B2F-D295-490E-8E9B-2E8358D2AB1D}">
      <dsp:nvSpPr>
        <dsp:cNvPr id="0" name=""/>
        <dsp:cNvSpPr/>
      </dsp:nvSpPr>
      <dsp:spPr>
        <a:xfrm>
          <a:off x="379684" y="962286"/>
          <a:ext cx="690336" cy="69033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C0818-F8D2-4E34-89A1-C63DE0516558}">
      <dsp:nvSpPr>
        <dsp:cNvPr id="0" name=""/>
        <dsp:cNvSpPr/>
      </dsp:nvSpPr>
      <dsp:spPr>
        <a:xfrm>
          <a:off x="1449706" y="679876"/>
          <a:ext cx="3246118" cy="12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7" tIns="132837" rIns="132837" bIns="13283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dirty="0">
              <a:solidFill>
                <a:sysClr val="windowText" lastClr="000000"/>
              </a:solidFill>
            </a:rPr>
            <a:t>Client base</a:t>
          </a:r>
          <a:r>
            <a:rPr lang="en-US" sz="1500" kern="1200" dirty="0">
              <a:solidFill>
                <a:sysClr val="windowText" lastClr="000000"/>
              </a:solidFill>
            </a:rPr>
            <a:t>: Targets mostly business and hi-budget clients</a:t>
          </a:r>
        </a:p>
      </dsp:txBody>
      <dsp:txXfrm>
        <a:off x="1449706" y="679876"/>
        <a:ext cx="3246118" cy="1255156"/>
      </dsp:txXfrm>
    </dsp:sp>
    <dsp:sp modelId="{67B86C37-45DF-4D32-B7F6-4BCAC892C9EB}">
      <dsp:nvSpPr>
        <dsp:cNvPr id="0" name=""/>
        <dsp:cNvSpPr/>
      </dsp:nvSpPr>
      <dsp:spPr>
        <a:xfrm>
          <a:off x="0" y="2248822"/>
          <a:ext cx="4695825" cy="1255156"/>
        </a:xfrm>
        <a:prstGeom prst="roundRect">
          <a:avLst>
            <a:gd name="adj" fmla="val 10000"/>
          </a:avLst>
        </a:prstGeom>
        <a:solidFill>
          <a:srgbClr val="A3A3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979A9-9833-4CC4-AFD1-67F584D7934C}">
      <dsp:nvSpPr>
        <dsp:cNvPr id="0" name=""/>
        <dsp:cNvSpPr/>
      </dsp:nvSpPr>
      <dsp:spPr>
        <a:xfrm>
          <a:off x="379684" y="2531232"/>
          <a:ext cx="690336" cy="69033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EDF69-AA0A-442C-9B44-EB093D220CBD}">
      <dsp:nvSpPr>
        <dsp:cNvPr id="0" name=""/>
        <dsp:cNvSpPr/>
      </dsp:nvSpPr>
      <dsp:spPr>
        <a:xfrm>
          <a:off x="1449706" y="2248822"/>
          <a:ext cx="3246118" cy="12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7" tIns="132837" rIns="132837" bIns="13283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dirty="0">
              <a:solidFill>
                <a:schemeClr val="bg1"/>
              </a:solidFill>
            </a:rPr>
            <a:t>Access means</a:t>
          </a:r>
          <a:r>
            <a:rPr lang="en-US" sz="1500" kern="1200" dirty="0">
              <a:solidFill>
                <a:schemeClr val="bg1"/>
              </a:solidFill>
            </a:rPr>
            <a:t>: The restaurant and the bar are hard to find and access since they are located on the 37</a:t>
          </a:r>
          <a:r>
            <a:rPr lang="en-US" sz="1500" kern="1200" baseline="30000" dirty="0">
              <a:solidFill>
                <a:schemeClr val="bg1"/>
              </a:solidFill>
            </a:rPr>
            <a:t>th</a:t>
          </a:r>
          <a:r>
            <a:rPr lang="en-US" sz="1500" kern="1200" dirty="0">
              <a:solidFill>
                <a:schemeClr val="bg1"/>
              </a:solidFill>
            </a:rPr>
            <a:t> and 38</a:t>
          </a:r>
          <a:r>
            <a:rPr lang="en-US" sz="1500" kern="1200" baseline="30000" dirty="0">
              <a:solidFill>
                <a:schemeClr val="bg1"/>
              </a:solidFill>
            </a:rPr>
            <a:t>th</a:t>
          </a:r>
          <a:r>
            <a:rPr lang="en-US" sz="1500" kern="1200" dirty="0">
              <a:solidFill>
                <a:schemeClr val="bg1"/>
              </a:solidFill>
            </a:rPr>
            <a:t> floor of a hotel.</a:t>
          </a:r>
        </a:p>
      </dsp:txBody>
      <dsp:txXfrm>
        <a:off x="1449706" y="2248822"/>
        <a:ext cx="3246118" cy="12551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8715-D325-4B34-894D-4D662618F3B4}">
      <dsp:nvSpPr>
        <dsp:cNvPr id="0" name=""/>
        <dsp:cNvSpPr/>
      </dsp:nvSpPr>
      <dsp:spPr>
        <a:xfrm>
          <a:off x="0" y="601429"/>
          <a:ext cx="4695825" cy="1333604"/>
        </a:xfrm>
        <a:prstGeom prst="roundRect">
          <a:avLst>
            <a:gd name="adj" fmla="val 10000"/>
          </a:avLst>
        </a:prstGeom>
        <a:solidFill>
          <a:srgbClr val="F7C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2D70E-C321-43AC-8080-6D7CA795CE1E}">
      <dsp:nvSpPr>
        <dsp:cNvPr id="0" name=""/>
        <dsp:cNvSpPr/>
      </dsp:nvSpPr>
      <dsp:spPr>
        <a:xfrm>
          <a:off x="403415" y="901490"/>
          <a:ext cx="733482" cy="7334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42394-9291-431B-A5AB-20282FDCDF6E}">
      <dsp:nvSpPr>
        <dsp:cNvPr id="0" name=""/>
        <dsp:cNvSpPr/>
      </dsp:nvSpPr>
      <dsp:spPr>
        <a:xfrm>
          <a:off x="1540312" y="601429"/>
          <a:ext cx="3155512" cy="13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40" tIns="141140" rIns="141140" bIns="1411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i="1" kern="1200" dirty="0">
              <a:latin typeface="+mn-lt"/>
              <a:ea typeface="+mn-ea"/>
              <a:cs typeface="+mn-cs"/>
            </a:rPr>
            <a:t>Location</a:t>
          </a:r>
          <a:r>
            <a:rPr lang="en-CA" sz="1400" kern="1200" dirty="0">
              <a:latin typeface="+mn-lt"/>
              <a:ea typeface="+mn-ea"/>
              <a:cs typeface="+mn-cs"/>
            </a:rPr>
            <a:t>: location in Canary Wharf targets business clients, which make for a regular and more predictable client base (business dinners, </a:t>
          </a:r>
          <a:r>
            <a:rPr lang="en-CA" sz="1400" kern="1200" dirty="0" err="1">
              <a:latin typeface="+mn-lt"/>
              <a:ea typeface="+mn-ea"/>
              <a:cs typeface="+mn-cs"/>
            </a:rPr>
            <a:t>etc</a:t>
          </a:r>
          <a:r>
            <a:rPr lang="en-CA" sz="1400" kern="1200" dirty="0">
              <a:latin typeface="+mn-lt"/>
              <a:ea typeface="+mn-ea"/>
              <a:cs typeface="+mn-cs"/>
            </a:rPr>
            <a:t>).</a:t>
          </a:r>
        </a:p>
      </dsp:txBody>
      <dsp:txXfrm>
        <a:off x="1540312" y="601429"/>
        <a:ext cx="3155512" cy="1333604"/>
      </dsp:txXfrm>
    </dsp:sp>
    <dsp:sp modelId="{67DDE41D-4F7D-4A98-8799-B3C21F5DADF2}">
      <dsp:nvSpPr>
        <dsp:cNvPr id="0" name=""/>
        <dsp:cNvSpPr/>
      </dsp:nvSpPr>
      <dsp:spPr>
        <a:xfrm>
          <a:off x="0" y="2248822"/>
          <a:ext cx="4695825" cy="1333604"/>
        </a:xfrm>
        <a:prstGeom prst="roundRect">
          <a:avLst>
            <a:gd name="adj" fmla="val 10000"/>
          </a:avLst>
        </a:prstGeom>
        <a:solidFill>
          <a:srgbClr val="A3A3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E6886-E9A5-48F6-BB3D-F084DB0A2942}">
      <dsp:nvSpPr>
        <dsp:cNvPr id="0" name=""/>
        <dsp:cNvSpPr/>
      </dsp:nvSpPr>
      <dsp:spPr>
        <a:xfrm>
          <a:off x="403415" y="2548883"/>
          <a:ext cx="733482" cy="7334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DD00F-83A4-4C13-9F7D-01EF60393C91}">
      <dsp:nvSpPr>
        <dsp:cNvPr id="0" name=""/>
        <dsp:cNvSpPr/>
      </dsp:nvSpPr>
      <dsp:spPr>
        <a:xfrm>
          <a:off x="1540312" y="2248822"/>
          <a:ext cx="3155512" cy="13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40" tIns="141140" rIns="141140" bIns="1411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i="1" kern="1200" dirty="0">
              <a:latin typeface="+mn-lt"/>
              <a:ea typeface="+mn-ea"/>
              <a:cs typeface="+mn-cs"/>
            </a:rPr>
            <a:t>Pricing power</a:t>
          </a:r>
          <a:r>
            <a:rPr lang="en-CA" sz="1400" kern="1200" dirty="0">
              <a:latin typeface="+mn-lt"/>
              <a:ea typeface="+mn-ea"/>
              <a:cs typeface="+mn-cs"/>
            </a:rPr>
            <a:t>: business clients tend to be less sensitive to prices (banks, etc.). Location (next to offices) and quality tend to be more important than prices.</a:t>
          </a:r>
        </a:p>
      </dsp:txBody>
      <dsp:txXfrm>
        <a:off x="1540312" y="2248822"/>
        <a:ext cx="3155512" cy="133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44BF2-C592-4412-99C8-BE309FD394D9}">
      <dsp:nvSpPr>
        <dsp:cNvPr id="0" name=""/>
        <dsp:cNvSpPr/>
      </dsp:nvSpPr>
      <dsp:spPr>
        <a:xfrm>
          <a:off x="0" y="3509"/>
          <a:ext cx="5140155" cy="1202319"/>
        </a:xfrm>
        <a:prstGeom prst="roundRect">
          <a:avLst>
            <a:gd name="adj" fmla="val 10000"/>
          </a:avLst>
        </a:prstGeom>
        <a:solidFill>
          <a:srgbClr val="F7CCA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765F8-E1A0-4586-8CE4-71349CA99EC0}">
      <dsp:nvSpPr>
        <dsp:cNvPr id="0" name=""/>
        <dsp:cNvSpPr/>
      </dsp:nvSpPr>
      <dsp:spPr>
        <a:xfrm>
          <a:off x="363701" y="274031"/>
          <a:ext cx="661922" cy="66127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E0C15-49D5-4F58-9BEA-5F172B77EDAD}">
      <dsp:nvSpPr>
        <dsp:cNvPr id="0" name=""/>
        <dsp:cNvSpPr/>
      </dsp:nvSpPr>
      <dsp:spPr>
        <a:xfrm>
          <a:off x="1389325" y="3509"/>
          <a:ext cx="3677846" cy="120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70" tIns="127370" rIns="127370" bIns="1273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Competition from new business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Growing trend over new types of restaurant such as fancy fast-foods and Vegan restaurants.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389325" y="3509"/>
        <a:ext cx="3677846" cy="1203495"/>
      </dsp:txXfrm>
    </dsp:sp>
    <dsp:sp modelId="{6F5E3223-F057-45AF-BF9E-163B23139D77}">
      <dsp:nvSpPr>
        <dsp:cNvPr id="0" name=""/>
        <dsp:cNvSpPr/>
      </dsp:nvSpPr>
      <dsp:spPr>
        <a:xfrm>
          <a:off x="0" y="1490180"/>
          <a:ext cx="5140155" cy="1202319"/>
        </a:xfrm>
        <a:prstGeom prst="roundRect">
          <a:avLst>
            <a:gd name="adj" fmla="val 10000"/>
          </a:avLst>
        </a:prstGeom>
        <a:solidFill>
          <a:srgbClr val="A3A3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6F3DD-0B0F-4811-A2EF-E195538DF1D1}">
      <dsp:nvSpPr>
        <dsp:cNvPr id="0" name=""/>
        <dsp:cNvSpPr/>
      </dsp:nvSpPr>
      <dsp:spPr>
        <a:xfrm>
          <a:off x="363701" y="1760702"/>
          <a:ext cx="661922" cy="661275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8351A-8B16-4278-8E4A-2CC67A8FA25F}">
      <dsp:nvSpPr>
        <dsp:cNvPr id="0" name=""/>
        <dsp:cNvSpPr/>
      </dsp:nvSpPr>
      <dsp:spPr>
        <a:xfrm>
          <a:off x="1389325" y="1490180"/>
          <a:ext cx="3677846" cy="120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70" tIns="127370" rIns="127370" bIns="1273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Competition from existing business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Companies might want to keep it simple and stick with the long-established brands in Canary Wharf when planning business trips.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389325" y="1490180"/>
        <a:ext cx="3677846" cy="1203495"/>
      </dsp:txXfrm>
    </dsp:sp>
    <dsp:sp modelId="{0D0A9D01-87C8-4E3D-AAF4-FBE4DE700E67}">
      <dsp:nvSpPr>
        <dsp:cNvPr id="0" name=""/>
        <dsp:cNvSpPr/>
      </dsp:nvSpPr>
      <dsp:spPr>
        <a:xfrm>
          <a:off x="0" y="2976850"/>
          <a:ext cx="5140155" cy="1202319"/>
        </a:xfrm>
        <a:prstGeom prst="roundRect">
          <a:avLst>
            <a:gd name="adj" fmla="val 10000"/>
          </a:avLst>
        </a:prstGeom>
        <a:solidFill>
          <a:srgbClr val="EC8037">
            <a:alpha val="74902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08B7C-99BF-42A1-8E16-47A3726801A4}">
      <dsp:nvSpPr>
        <dsp:cNvPr id="0" name=""/>
        <dsp:cNvSpPr/>
      </dsp:nvSpPr>
      <dsp:spPr>
        <a:xfrm>
          <a:off x="363701" y="3247372"/>
          <a:ext cx="661922" cy="661275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DA7F9-6498-4E5E-94DB-7D1578D29A40}">
      <dsp:nvSpPr>
        <dsp:cNvPr id="0" name=""/>
        <dsp:cNvSpPr/>
      </dsp:nvSpPr>
      <dsp:spPr>
        <a:xfrm>
          <a:off x="1389325" y="2976850"/>
          <a:ext cx="3677846" cy="120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70" tIns="127370" rIns="127370" bIns="1273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Slowdown in activity with Brexit</a:t>
          </a:r>
          <a:r>
            <a:rPr lang="en-CA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: banks moving offices to France or other EU countries might impact hospitality and restauration industries in Canary Wharf.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389325" y="2976850"/>
        <a:ext cx="3677846" cy="1203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077077c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077077c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8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316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5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193190a5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193190a5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90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ee54a1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ee54a1a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83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7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95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93190a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193190a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93190a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93190a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9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63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93190a5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93190a5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2e9603d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2e9603d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92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43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92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7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98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302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193190a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193190a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17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193190a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193190a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26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193190a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193190a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591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193190a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193190a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81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2e9603d2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2e9603d2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146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15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109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440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300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193190a5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193190a5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1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351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193190a56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193190a56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1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058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513F6-34C7-E849-9A90-C814D318326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089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6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93190a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93190a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5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87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9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6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1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31350" y="1479425"/>
            <a:ext cx="2281800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3000">
                <a:solidFill>
                  <a:srgbClr val="2F2F2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3950" y="3045175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2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46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20000" y="1025113"/>
            <a:ext cx="41469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2"/>
          </p:nvPr>
        </p:nvSpPr>
        <p:spPr>
          <a:xfrm>
            <a:off x="4934700" y="2596075"/>
            <a:ext cx="34893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3"/>
          </p:nvPr>
        </p:nvSpPr>
        <p:spPr>
          <a:xfrm>
            <a:off x="720000" y="4348592"/>
            <a:ext cx="41469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1E1E1E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20000" y="467463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4" hasCustomPrompt="1"/>
          </p:nvPr>
        </p:nvSpPr>
        <p:spPr>
          <a:xfrm>
            <a:off x="4934700" y="2054298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790951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None/>
              <a:defRPr sz="3600">
                <a:solidFill>
                  <a:srgbClr val="1E1E1E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8064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rgbClr val="F3F3F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992698" y="1990094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992698" y="2221889"/>
            <a:ext cx="317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 idx="2"/>
          </p:nvPr>
        </p:nvSpPr>
        <p:spPr>
          <a:xfrm>
            <a:off x="4973448" y="1990094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3"/>
          </p:nvPr>
        </p:nvSpPr>
        <p:spPr>
          <a:xfrm>
            <a:off x="4973448" y="2219989"/>
            <a:ext cx="317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 idx="4"/>
          </p:nvPr>
        </p:nvSpPr>
        <p:spPr>
          <a:xfrm>
            <a:off x="992698" y="3577206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5"/>
          </p:nvPr>
        </p:nvSpPr>
        <p:spPr>
          <a:xfrm>
            <a:off x="992698" y="3846541"/>
            <a:ext cx="317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ctrTitle" idx="6"/>
          </p:nvPr>
        </p:nvSpPr>
        <p:spPr>
          <a:xfrm>
            <a:off x="4973448" y="3577206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7"/>
          </p:nvPr>
        </p:nvSpPr>
        <p:spPr>
          <a:xfrm>
            <a:off x="4973448" y="3848441"/>
            <a:ext cx="317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ctrTitle" idx="8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92" name="Google Shape;92;p12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2488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solidFill>
          <a:srgbClr val="F3F3F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-7500" y="1496650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4560425" y="1469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36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994565" y="896525"/>
            <a:ext cx="37491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94565" y="211079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990050" y="3948475"/>
            <a:ext cx="2797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kkitt Regular"/>
                <a:ea typeface="Rokkitt Regular"/>
                <a:cs typeface="Rokkitt Regular"/>
                <a:sym typeface="Rokkitt Regula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kkitt Regular"/>
                <a:ea typeface="Rokkitt Regular"/>
                <a:cs typeface="Rokkitt Regular"/>
                <a:sym typeface="Rokkitt Regular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kkitt Regular"/>
                <a:ea typeface="Rokkitt Regular"/>
                <a:cs typeface="Rokkitt Regular"/>
                <a:sym typeface="Rokkitt Regular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. </a:t>
            </a:r>
            <a:endParaRPr sz="1000">
              <a:solidFill>
                <a:schemeClr val="dk1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1236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720000" y="1427600"/>
            <a:ext cx="7762200" cy="30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●"/>
              <a:defRPr sz="11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○"/>
              <a:defRPr sz="1000">
                <a:solidFill>
                  <a:srgbClr val="2F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■"/>
              <a:defRPr sz="1000">
                <a:solidFill>
                  <a:srgbClr val="2F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●"/>
              <a:defRPr sz="1000">
                <a:solidFill>
                  <a:srgbClr val="2F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○"/>
              <a:defRPr sz="1000">
                <a:solidFill>
                  <a:srgbClr val="2F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■"/>
              <a:defRPr sz="1000">
                <a:solidFill>
                  <a:srgbClr val="2F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●"/>
              <a:defRPr sz="1000">
                <a:solidFill>
                  <a:srgbClr val="2F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○"/>
              <a:defRPr sz="1000">
                <a:solidFill>
                  <a:srgbClr val="2F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Char char="■"/>
              <a:defRPr sz="10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06" name="Google Shape;106;p15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8358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0382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33963" y="684465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4718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 hasCustomPrompt="1"/>
          </p:nvPr>
        </p:nvSpPr>
        <p:spPr>
          <a:xfrm>
            <a:off x="720000" y="2096500"/>
            <a:ext cx="770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720000" y="3169975"/>
            <a:ext cx="7704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  <a:defRPr sz="1400">
                <a:solidFill>
                  <a:srgbClr val="1E1E1E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●"/>
              <a:defRPr>
                <a:solidFill>
                  <a:srgbClr val="2F2F2F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●"/>
              <a:defRPr>
                <a:solidFill>
                  <a:srgbClr val="2F2F2F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01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232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9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6420225" y="359203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1221906" y="3209723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 flipH="1">
            <a:off x="1950606" y="2956386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27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 flipH="1">
            <a:off x="720000" y="886975"/>
            <a:ext cx="30852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 flipH="1">
            <a:off x="1957200" y="633638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 rot="10800000">
            <a:off x="6521779" y="405800"/>
            <a:ext cx="3858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526875" y="1024598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709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0F9DC4-EC6C-9842-9D0A-6B828200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D12F61-90E3-BB4F-9BD3-80BB7828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F53BAD-1134-EC40-B3FB-6716F918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4CE1-D4B0-664A-AF46-F24C083C3EF9}" type="datetimeFigureOut">
              <a:rPr lang="fr-FR" smtClean="0"/>
              <a:t>18/03/2020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4300F-ECD8-324A-8EEB-5A8E7EBD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B534DF-E788-CF42-B799-2030DA7E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5E938-50B6-714F-BA8F-6D1ED5DAED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41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5943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9025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4108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2534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880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3582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5317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4568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434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33016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33000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 hasCustomPrompt="1"/>
          </p:nvPr>
        </p:nvSpPr>
        <p:spPr>
          <a:xfrm>
            <a:off x="719999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3"/>
          </p:nvPr>
        </p:nvSpPr>
        <p:spPr>
          <a:xfrm>
            <a:off x="4127640" y="3084674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4"/>
          </p:nvPr>
        </p:nvSpPr>
        <p:spPr>
          <a:xfrm>
            <a:off x="4127626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 hasCustomPrompt="1"/>
          </p:nvPr>
        </p:nvSpPr>
        <p:spPr>
          <a:xfrm>
            <a:off x="3360637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6"/>
          </p:nvPr>
        </p:nvSpPr>
        <p:spPr>
          <a:xfrm>
            <a:off x="1488018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 hasCustomPrompt="1"/>
          </p:nvPr>
        </p:nvSpPr>
        <p:spPr>
          <a:xfrm>
            <a:off x="719992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8"/>
          </p:nvPr>
        </p:nvSpPr>
        <p:spPr>
          <a:xfrm>
            <a:off x="1500551" y="3084674"/>
            <a:ext cx="138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 hasCustomPrompt="1"/>
          </p:nvPr>
        </p:nvSpPr>
        <p:spPr>
          <a:xfrm>
            <a:off x="3360637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3"/>
          </p:nvPr>
        </p:nvSpPr>
        <p:spPr>
          <a:xfrm>
            <a:off x="1488001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4"/>
          </p:nvPr>
        </p:nvSpPr>
        <p:spPr>
          <a:xfrm>
            <a:off x="1500550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6153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746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7400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736622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20245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4722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2941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7173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4910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31350" y="1479425"/>
            <a:ext cx="2281800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3000">
                <a:solidFill>
                  <a:srgbClr val="2F2F2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3950" y="3045175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2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6961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6420225" y="359203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1221906" y="3209723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 flipH="1">
            <a:off x="1950606" y="2956386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27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 flipH="1">
            <a:off x="720000" y="886975"/>
            <a:ext cx="30852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 flipH="1">
            <a:off x="1957200" y="633638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 rot="10800000">
            <a:off x="6521779" y="405800"/>
            <a:ext cx="3858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526875" y="1024598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61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F3F3F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2400">
                <a:solidFill>
                  <a:srgbClr val="2F2F2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 sz="1400">
                <a:solidFill>
                  <a:srgbClr val="2F2F2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7200">
                <a:solidFill>
                  <a:srgbClr val="2F2F2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7309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33016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33000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 hasCustomPrompt="1"/>
          </p:nvPr>
        </p:nvSpPr>
        <p:spPr>
          <a:xfrm>
            <a:off x="719999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3"/>
          </p:nvPr>
        </p:nvSpPr>
        <p:spPr>
          <a:xfrm>
            <a:off x="4127640" y="3084674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4"/>
          </p:nvPr>
        </p:nvSpPr>
        <p:spPr>
          <a:xfrm>
            <a:off x="4127626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 hasCustomPrompt="1"/>
          </p:nvPr>
        </p:nvSpPr>
        <p:spPr>
          <a:xfrm>
            <a:off x="3360637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6"/>
          </p:nvPr>
        </p:nvSpPr>
        <p:spPr>
          <a:xfrm>
            <a:off x="1488018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 hasCustomPrompt="1"/>
          </p:nvPr>
        </p:nvSpPr>
        <p:spPr>
          <a:xfrm>
            <a:off x="719992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8"/>
          </p:nvPr>
        </p:nvSpPr>
        <p:spPr>
          <a:xfrm>
            <a:off x="1500551" y="3084674"/>
            <a:ext cx="138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 hasCustomPrompt="1"/>
          </p:nvPr>
        </p:nvSpPr>
        <p:spPr>
          <a:xfrm>
            <a:off x="3360637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3"/>
          </p:nvPr>
        </p:nvSpPr>
        <p:spPr>
          <a:xfrm>
            <a:off x="1488001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4"/>
          </p:nvPr>
        </p:nvSpPr>
        <p:spPr>
          <a:xfrm>
            <a:off x="1500550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9059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F3F3F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2400">
                <a:solidFill>
                  <a:srgbClr val="2F2F2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 sz="1400">
                <a:solidFill>
                  <a:srgbClr val="2F2F2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7200">
                <a:solidFill>
                  <a:srgbClr val="2F2F2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6911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793275" y="946200"/>
            <a:ext cx="5630700" cy="3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52905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1979675" y="1971299"/>
            <a:ext cx="30615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2"/>
          </p:nvPr>
        </p:nvSpPr>
        <p:spPr>
          <a:xfrm>
            <a:off x="1979675" y="3296475"/>
            <a:ext cx="29457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37560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rgbClr val="F3F3F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720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818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3"/>
          </p:nvPr>
        </p:nvSpPr>
        <p:spPr>
          <a:xfrm>
            <a:off x="34575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5563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5"/>
          </p:nvPr>
        </p:nvSpPr>
        <p:spPr>
          <a:xfrm>
            <a:off x="6195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6293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4700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02782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rgbClr val="F3F3F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4107450" y="2365900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4107450" y="2571815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ctrTitle" idx="2"/>
          </p:nvPr>
        </p:nvSpPr>
        <p:spPr>
          <a:xfrm>
            <a:off x="6552617" y="236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552617" y="2571815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ctrTitle" idx="4"/>
          </p:nvPr>
        </p:nvSpPr>
        <p:spPr>
          <a:xfrm>
            <a:off x="4107450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4107450" y="3880477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 idx="6"/>
          </p:nvPr>
        </p:nvSpPr>
        <p:spPr>
          <a:xfrm>
            <a:off x="6552617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7"/>
          </p:nvPr>
        </p:nvSpPr>
        <p:spPr>
          <a:xfrm>
            <a:off x="6552617" y="3880477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8"/>
          </p:nvPr>
        </p:nvSpPr>
        <p:spPr>
          <a:xfrm>
            <a:off x="4107450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9"/>
          </p:nvPr>
        </p:nvSpPr>
        <p:spPr>
          <a:xfrm>
            <a:off x="4107450" y="1311729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13"/>
          </p:nvPr>
        </p:nvSpPr>
        <p:spPr>
          <a:xfrm>
            <a:off x="6552617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4"/>
          </p:nvPr>
        </p:nvSpPr>
        <p:spPr>
          <a:xfrm>
            <a:off x="6552617" y="1311729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3" name="Google Shape;73;p10"/>
          <p:cNvCxnSpPr/>
          <p:nvPr/>
        </p:nvCxnSpPr>
        <p:spPr>
          <a:xfrm>
            <a:off x="841697" y="43061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18044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800"/>
              <a:buNone/>
              <a:defRPr sz="48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0069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02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90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793275" y="946200"/>
            <a:ext cx="5630700" cy="3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4844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720000" y="2131305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3089950" y="768600"/>
            <a:ext cx="53340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2242592" y="1923280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 rot="5400000">
            <a:off x="2230186" y="246400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60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solidFill>
          <a:srgbClr val="F3F3F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-7500" y="1496650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4560425" y="1469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490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 hasCustomPrompt="1"/>
          </p:nvPr>
        </p:nvSpPr>
        <p:spPr>
          <a:xfrm>
            <a:off x="720000" y="2096500"/>
            <a:ext cx="770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9600">
                <a:solidFill>
                  <a:srgbClr val="2F2F2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720000" y="3169975"/>
            <a:ext cx="7704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Char char="●"/>
              <a:defRPr sz="1400">
                <a:solidFill>
                  <a:srgbClr val="1E1E1E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●"/>
              <a:defRPr>
                <a:solidFill>
                  <a:srgbClr val="2F2F2F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●"/>
              <a:defRPr>
                <a:solidFill>
                  <a:srgbClr val="2F2F2F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Char char="○"/>
              <a:defRPr>
                <a:solidFill>
                  <a:srgbClr val="2F2F2F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Char char="■"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3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1979675" y="1971299"/>
            <a:ext cx="30615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2"/>
          </p:nvPr>
        </p:nvSpPr>
        <p:spPr>
          <a:xfrm>
            <a:off x="1979675" y="3296475"/>
            <a:ext cx="29457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408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rgbClr val="F3F3F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720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818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3"/>
          </p:nvPr>
        </p:nvSpPr>
        <p:spPr>
          <a:xfrm>
            <a:off x="34575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5563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5"/>
          </p:nvPr>
        </p:nvSpPr>
        <p:spPr>
          <a:xfrm>
            <a:off x="6195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6293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338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473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rgbClr val="F3F3F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4107450" y="2365900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4107450" y="2571815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ctrTitle" idx="2"/>
          </p:nvPr>
        </p:nvSpPr>
        <p:spPr>
          <a:xfrm>
            <a:off x="6552617" y="236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552617" y="2571815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ctrTitle" idx="4"/>
          </p:nvPr>
        </p:nvSpPr>
        <p:spPr>
          <a:xfrm>
            <a:off x="4107450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4107450" y="3880477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 idx="6"/>
          </p:nvPr>
        </p:nvSpPr>
        <p:spPr>
          <a:xfrm>
            <a:off x="6552617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7"/>
          </p:nvPr>
        </p:nvSpPr>
        <p:spPr>
          <a:xfrm>
            <a:off x="6552617" y="3880477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8"/>
          </p:nvPr>
        </p:nvSpPr>
        <p:spPr>
          <a:xfrm>
            <a:off x="4107450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9"/>
          </p:nvPr>
        </p:nvSpPr>
        <p:spPr>
          <a:xfrm>
            <a:off x="4107450" y="1311729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13"/>
          </p:nvPr>
        </p:nvSpPr>
        <p:spPr>
          <a:xfrm>
            <a:off x="6552617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4"/>
          </p:nvPr>
        </p:nvSpPr>
        <p:spPr>
          <a:xfrm>
            <a:off x="6552617" y="1311729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3" name="Google Shape;73;p10"/>
          <p:cNvCxnSpPr/>
          <p:nvPr/>
        </p:nvCxnSpPr>
        <p:spPr>
          <a:xfrm>
            <a:off x="841697" y="43061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030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3604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66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7604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.toasttab.com/blog/restaurant-food-inventory-101" TargetMode="External"/><Relationship Id="rId2" Type="http://schemas.openxmlformats.org/officeDocument/2006/relationships/hyperlink" Target="https://pos.toasttab.com/blog/restaurant-cost-of-goods-sold" TargetMode="Externa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/>
          </p:nvPr>
        </p:nvSpPr>
        <p:spPr>
          <a:xfrm>
            <a:off x="2156582" y="1095396"/>
            <a:ext cx="6301618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rgbClr val="F3F3F3"/>
                </a:solidFill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a:rPr>
              <a:t>Bôkan</a:t>
            </a:r>
            <a:r>
              <a:rPr lang="en-GB" sz="3600" dirty="0">
                <a:solidFill>
                  <a:srgbClr val="F3F3F3"/>
                </a:solidFill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a:rPr>
              <a:t> Restaurant Rebranding</a:t>
            </a:r>
            <a:br>
              <a:rPr lang="en-GB" sz="3600" dirty="0">
                <a:solidFill>
                  <a:srgbClr val="F3F3F3"/>
                </a:solidFill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2400" dirty="0">
                <a:solidFill>
                  <a:srgbClr val="F3F3F3"/>
                </a:solidFill>
                <a:effectLst>
                  <a:outerShdw blurRad="50800" dist="25400" dir="10800000" algn="r" rotWithShape="0">
                    <a:prstClr val="black">
                      <a:alpha val="40000"/>
                    </a:prstClr>
                  </a:outerShdw>
                </a:effectLst>
              </a:rPr>
              <a:t>Data Science Consulting Project</a:t>
            </a:r>
            <a:endParaRPr lang="en-GB" sz="3600" dirty="0">
              <a:solidFill>
                <a:srgbClr val="F3F3F3"/>
              </a:solidFill>
              <a:effectLst>
                <a:outerShdw blurRad="50800" dist="254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568606" y="4533389"/>
            <a:ext cx="964991" cy="369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>
                <a:solidFill>
                  <a:schemeClr val="accent6"/>
                </a:solidFill>
                <a:effectLst>
                  <a:outerShdw blurRad="63500" dist="12700" dir="10800000" algn="ctr" rotWithShape="0">
                    <a:prstClr val="black">
                      <a:alpha val="40000"/>
                    </a:prstClr>
                  </a:outerShdw>
                </a:effectLst>
              </a:rPr>
              <a:t>Group 6</a:t>
            </a:r>
            <a:endParaRPr sz="1500" dirty="0">
              <a:solidFill>
                <a:schemeClr val="accent6"/>
              </a:solidFill>
              <a:effectLst>
                <a:outerShdw blurRad="63500" dist="12700" dir="1080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261508" y="1273403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4;p24">
            <a:extLst>
              <a:ext uri="{FF2B5EF4-FFF2-40B4-BE49-F238E27FC236}">
                <a16:creationId xmlns:a16="http://schemas.microsoft.com/office/drawing/2014/main" id="{49335020-6EAA-CC40-8E95-32AC4ED8AB94}"/>
              </a:ext>
            </a:extLst>
          </p:cNvPr>
          <p:cNvSpPr txBox="1">
            <a:spLocks/>
          </p:cNvSpPr>
          <p:nvPr/>
        </p:nvSpPr>
        <p:spPr>
          <a:xfrm>
            <a:off x="4686296" y="4533389"/>
            <a:ext cx="2791384" cy="3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2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 algn="r"/>
            <a:r>
              <a:rPr lang="de-DE" sz="1500" dirty="0">
                <a:solidFill>
                  <a:schemeClr val="accent6"/>
                </a:solidFill>
                <a:effectLst>
                  <a:outerShdw blurRad="50800" dist="12700" dir="10800000" algn="r" rotWithShape="0">
                    <a:prstClr val="black">
                      <a:alpha val="40000"/>
                    </a:prstClr>
                  </a:outerShdw>
                </a:effectLst>
              </a:rPr>
              <a:t>X-HEC </a:t>
            </a:r>
            <a:r>
              <a:rPr lang="de-DE" sz="1500" i="1" dirty="0">
                <a:solidFill>
                  <a:schemeClr val="accent6"/>
                </a:solidFill>
                <a:effectLst>
                  <a:outerShdw blurRad="50800" dist="12700" dir="10800000" algn="r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de-DE" sz="1500" dirty="0">
                <a:solidFill>
                  <a:schemeClr val="accent6"/>
                </a:solidFill>
                <a:effectLst>
                  <a:outerShdw blurRad="50800" dist="12700" dir="10800000" algn="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500" dirty="0">
                <a:solidFill>
                  <a:schemeClr val="accent6"/>
                </a:solidFill>
                <a:effectLst>
                  <a:outerShdw blurRad="50800" dist="12700" dir="10800000" algn="r" rotWithShape="0">
                    <a:prstClr val="black">
                      <a:alpha val="40000"/>
                    </a:prstClr>
                  </a:outerShdw>
                </a:effectLst>
              </a:rPr>
              <a:t>Capgemini Invent</a:t>
            </a:r>
          </a:p>
        </p:txBody>
      </p:sp>
      <p:sp>
        <p:nvSpPr>
          <p:cNvPr id="5" name="Google Shape;133;p24">
            <a:extLst>
              <a:ext uri="{FF2B5EF4-FFF2-40B4-BE49-F238E27FC236}">
                <a16:creationId xmlns:a16="http://schemas.microsoft.com/office/drawing/2014/main" id="{DE138050-2C53-0C45-B798-F967D29531E2}"/>
              </a:ext>
            </a:extLst>
          </p:cNvPr>
          <p:cNvSpPr/>
          <p:nvPr/>
        </p:nvSpPr>
        <p:spPr>
          <a:xfrm rot="5400000">
            <a:off x="7381918" y="4667102"/>
            <a:ext cx="360000" cy="1440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DB4D1E4-111C-B942-ABB9-49FEF67AC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99" y="383872"/>
            <a:ext cx="4839880" cy="946200"/>
          </a:xfrm>
        </p:spPr>
        <p:txBody>
          <a:bodyPr/>
          <a:lstStyle/>
          <a:p>
            <a:r>
              <a:rPr lang="fr-FR" dirty="0"/>
              <a:t>MARKETING STRATEGY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E0C6FFB-A490-F44F-BE40-1ECDC18992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115310"/>
              </p:ext>
            </p:extLst>
          </p:nvPr>
        </p:nvGraphicFramePr>
        <p:xfrm>
          <a:off x="2031999" y="1589668"/>
          <a:ext cx="2467215" cy="3098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 13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58F2CDA3-C586-8848-ADC3-8CFBA05D40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99" y="2007493"/>
            <a:ext cx="1199190" cy="473014"/>
          </a:xfrm>
          <a:prstGeom prst="rect">
            <a:avLst/>
          </a:prstGeom>
        </p:spPr>
      </p:pic>
      <p:pic>
        <p:nvPicPr>
          <p:cNvPr id="15" name="Image 14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861BB079-A5E9-B147-83B1-09D869446A4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99" y="2665715"/>
            <a:ext cx="1132044" cy="4730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E8D0DE-4169-F643-BF29-CC7ED929555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11" y="3323937"/>
            <a:ext cx="1171619" cy="4915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596C5B-27B8-CC40-A486-ADB5CC75369C}"/>
              </a:ext>
            </a:extLst>
          </p:cNvPr>
          <p:cNvSpPr txBox="1"/>
          <p:nvPr/>
        </p:nvSpPr>
        <p:spPr>
          <a:xfrm>
            <a:off x="491981" y="14513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Social media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7F48F21-EE3A-3D40-BCAB-442AE3498631}"/>
              </a:ext>
            </a:extLst>
          </p:cNvPr>
          <p:cNvSpPr txBox="1">
            <a:spLocks/>
          </p:cNvSpPr>
          <p:nvPr/>
        </p:nvSpPr>
        <p:spPr>
          <a:xfrm>
            <a:off x="5130825" y="228246"/>
            <a:ext cx="3611094" cy="125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fr-FR" sz="2500" dirty="0"/>
              <a:t>Communications </a:t>
            </a:r>
            <a:r>
              <a:rPr lang="fr-FR" sz="2500" dirty="0" err="1"/>
              <a:t>channels</a:t>
            </a:r>
            <a:r>
              <a:rPr lang="fr-FR" sz="2500" dirty="0"/>
              <a:t> </a:t>
            </a:r>
            <a:r>
              <a:rPr lang="fr-FR" sz="2500" dirty="0" err="1"/>
              <a:t>Yecision-making</a:t>
            </a:r>
            <a:endParaRPr lang="fr-FR" sz="2500" dirty="0"/>
          </a:p>
        </p:txBody>
      </p:sp>
      <p:pic>
        <p:nvPicPr>
          <p:cNvPr id="18" name="Espace réservé du contenu 7" descr="Une image contenant clôture&#10;&#10;Description générée automatiquement">
            <a:extLst>
              <a:ext uri="{FF2B5EF4-FFF2-40B4-BE49-F238E27FC236}">
                <a16:creationId xmlns:a16="http://schemas.microsoft.com/office/drawing/2014/main" id="{F834AF46-9D04-AF4A-8154-966F4BF29E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6120" y="1092110"/>
            <a:ext cx="647958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7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C0D2FB3-72B3-A047-A4A4-D14803E5B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99" y="449186"/>
            <a:ext cx="5419543" cy="946200"/>
          </a:xfrm>
        </p:spPr>
        <p:txBody>
          <a:bodyPr/>
          <a:lstStyle/>
          <a:p>
            <a:r>
              <a:rPr lang="fr-FR" dirty="0"/>
              <a:t>ONLINE USER EXPERIENCE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F2BBE-8584-254A-BC36-4C8F90AFA74B}"/>
              </a:ext>
            </a:extLst>
          </p:cNvPr>
          <p:cNvSpPr/>
          <p:nvPr/>
        </p:nvSpPr>
        <p:spPr>
          <a:xfrm>
            <a:off x="719999" y="1462137"/>
            <a:ext cx="4427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We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analysed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Bokan’s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website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,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with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2 important concepts in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mind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The 15 second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rule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: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when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looking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for information,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customers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usually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don’t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spend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more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than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15 seconds on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your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website</a:t>
            </a:r>
            <a:endParaRPr lang="fr-FR" sz="1200" dirty="0">
              <a:solidFill>
                <a:srgbClr val="3B4246"/>
              </a:solidFill>
              <a:latin typeface="ProximaNova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Bounce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rate: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refers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to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users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going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backwards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when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they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did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not </a:t>
            </a:r>
            <a:r>
              <a:rPr lang="fr-FR" sz="1200" dirty="0" err="1">
                <a:solidFill>
                  <a:srgbClr val="3B4246"/>
                </a:solidFill>
                <a:latin typeface="ProximaNova-Regular"/>
              </a:rPr>
              <a:t>find</a:t>
            </a:r>
            <a:r>
              <a:rPr lang="fr-FR" sz="1200" dirty="0">
                <a:solidFill>
                  <a:srgbClr val="3B4246"/>
                </a:solidFill>
                <a:latin typeface="ProximaNova-Regular"/>
              </a:rPr>
              <a:t> relevant information</a:t>
            </a:r>
            <a:endParaRPr lang="fr-FR" sz="1200" dirty="0"/>
          </a:p>
        </p:txBody>
      </p:sp>
      <p:pic>
        <p:nvPicPr>
          <p:cNvPr id="27" name="Image 26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FA2D1F7C-B4E8-5643-AB2A-AC4DD2A1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3" y="3093474"/>
            <a:ext cx="3092938" cy="1696127"/>
          </a:xfrm>
          <a:prstGeom prst="rect">
            <a:avLst/>
          </a:prstGeom>
        </p:spPr>
      </p:pic>
      <p:pic>
        <p:nvPicPr>
          <p:cNvPr id="28" name="Image 27" descr="Une image contenant plafond, intérieur, bâtiment, grand&#10;&#10;Description générée automatiquement">
            <a:extLst>
              <a:ext uri="{FF2B5EF4-FFF2-40B4-BE49-F238E27FC236}">
                <a16:creationId xmlns:a16="http://schemas.microsoft.com/office/drawing/2014/main" id="{691B34AA-BC02-4645-9E72-6937D139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739" y="3093474"/>
            <a:ext cx="3092938" cy="169922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3AE8649-7A8D-A44D-BE75-D29D1A0F53FE}"/>
              </a:ext>
            </a:extLst>
          </p:cNvPr>
          <p:cNvSpPr/>
          <p:nvPr/>
        </p:nvSpPr>
        <p:spPr>
          <a:xfrm>
            <a:off x="1062937" y="3209362"/>
            <a:ext cx="330007" cy="162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2EAF59-3F38-044F-8CE7-A5C099C8AF7C}"/>
              </a:ext>
            </a:extLst>
          </p:cNvPr>
          <p:cNvSpPr/>
          <p:nvPr/>
        </p:nvSpPr>
        <p:spPr>
          <a:xfrm>
            <a:off x="4180367" y="3158404"/>
            <a:ext cx="330007" cy="162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 descr="Une image contenant capture d’écran, assis, grand, ordinateur&#10;&#10;Description générée automatiquement">
            <a:extLst>
              <a:ext uri="{FF2B5EF4-FFF2-40B4-BE49-F238E27FC236}">
                <a16:creationId xmlns:a16="http://schemas.microsoft.com/office/drawing/2014/main" id="{AF70582E-84D2-D140-98D4-DD9500988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42"/>
          <a:stretch/>
        </p:blipFill>
        <p:spPr>
          <a:xfrm>
            <a:off x="6139542" y="91046"/>
            <a:ext cx="3096000" cy="1770411"/>
          </a:xfrm>
          <a:prstGeom prst="rect">
            <a:avLst/>
          </a:prstGeom>
        </p:spPr>
      </p:pic>
      <p:pic>
        <p:nvPicPr>
          <p:cNvPr id="32" name="Image 31" descr="Une image contenant table, assis, homme, portable&#10;&#10;Description générée automatiquement">
            <a:extLst>
              <a:ext uri="{FF2B5EF4-FFF2-40B4-BE49-F238E27FC236}">
                <a16:creationId xmlns:a16="http://schemas.microsoft.com/office/drawing/2014/main" id="{9A45C518-38B9-CE4B-8F24-BED160C57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542" y="2058888"/>
            <a:ext cx="3096000" cy="1580346"/>
          </a:xfrm>
          <a:prstGeom prst="rect">
            <a:avLst/>
          </a:prstGeom>
        </p:spPr>
      </p:pic>
      <p:pic>
        <p:nvPicPr>
          <p:cNvPr id="33" name="Image 3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3D18098-F6F9-794F-BC19-8F7997377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542" y="3836665"/>
            <a:ext cx="3096000" cy="1110120"/>
          </a:xfrm>
          <a:prstGeom prst="rect">
            <a:avLst/>
          </a:prstGeom>
        </p:spPr>
      </p:pic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74224D40-BFFF-7048-BE88-359809E5436F}"/>
              </a:ext>
            </a:extLst>
          </p:cNvPr>
          <p:cNvSpPr/>
          <p:nvPr/>
        </p:nvSpPr>
        <p:spPr>
          <a:xfrm rot="5400000">
            <a:off x="7621261" y="1851503"/>
            <a:ext cx="132560" cy="21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50"/>
          </a:p>
        </p:txBody>
      </p:sp>
      <p:sp>
        <p:nvSpPr>
          <p:cNvPr id="35" name="Flèche vers la droite 34">
            <a:extLst>
              <a:ext uri="{FF2B5EF4-FFF2-40B4-BE49-F238E27FC236}">
                <a16:creationId xmlns:a16="http://schemas.microsoft.com/office/drawing/2014/main" id="{D69CA559-1963-D649-AA87-BB304B054659}"/>
              </a:ext>
            </a:extLst>
          </p:cNvPr>
          <p:cNvSpPr/>
          <p:nvPr/>
        </p:nvSpPr>
        <p:spPr>
          <a:xfrm rot="5400000">
            <a:off x="7610461" y="3629502"/>
            <a:ext cx="132560" cy="21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275307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C0D2FB3-72B3-A047-A4A4-D14803E5B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99" y="383872"/>
            <a:ext cx="5419543" cy="946200"/>
          </a:xfrm>
        </p:spPr>
        <p:txBody>
          <a:bodyPr/>
          <a:lstStyle/>
          <a:p>
            <a:r>
              <a:rPr lang="fr-FR" dirty="0"/>
              <a:t>SEARCH ENGINE APPEARANCE</a:t>
            </a:r>
          </a:p>
        </p:txBody>
      </p:sp>
      <p:pic>
        <p:nvPicPr>
          <p:cNvPr id="3" name="Espace réservé du contenu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CCA865B-C3AB-FB47-91E8-368E4E01E7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5658" y="1190459"/>
            <a:ext cx="2932882" cy="163834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39299B69-6D25-3748-B6AD-7C950F0F8FC0}"/>
              </a:ext>
            </a:extLst>
          </p:cNvPr>
          <p:cNvSpPr txBox="1">
            <a:spLocks/>
          </p:cNvSpPr>
          <p:nvPr/>
        </p:nvSpPr>
        <p:spPr>
          <a:xfrm>
            <a:off x="307938" y="1730392"/>
            <a:ext cx="3347720" cy="112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800" dirty="0" err="1">
                <a:solidFill>
                  <a:srgbClr val="000000"/>
                </a:solidFill>
              </a:rPr>
              <a:t>Bokan</a:t>
            </a:r>
            <a:r>
              <a:rPr lang="fr-FR" sz="1800" dirty="0">
                <a:solidFill>
                  <a:srgbClr val="000000"/>
                </a:solidFill>
              </a:rPr>
              <a:t> 37:  3 times on first page</a:t>
            </a:r>
          </a:p>
          <a:p>
            <a:pPr>
              <a:buClrTx/>
            </a:pPr>
            <a:r>
              <a:rPr lang="fr-FR" sz="1800" dirty="0" err="1">
                <a:solidFill>
                  <a:srgbClr val="000000"/>
                </a:solidFill>
              </a:rPr>
              <a:t>Roka</a:t>
            </a:r>
            <a:r>
              <a:rPr lang="fr-FR" sz="1800" dirty="0">
                <a:solidFill>
                  <a:srgbClr val="000000"/>
                </a:solidFill>
              </a:rPr>
              <a:t>: 8 times on first page</a:t>
            </a:r>
          </a:p>
          <a:p>
            <a:pPr>
              <a:buClrTx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A526067-0FCD-504A-8050-8A71BBB2753F}"/>
              </a:ext>
            </a:extLst>
          </p:cNvPr>
          <p:cNvSpPr txBox="1">
            <a:spLocks/>
          </p:cNvSpPr>
          <p:nvPr/>
        </p:nvSpPr>
        <p:spPr>
          <a:xfrm>
            <a:off x="307937" y="3696143"/>
            <a:ext cx="4182783" cy="112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800" dirty="0" err="1">
                <a:solidFill>
                  <a:srgbClr val="000000"/>
                </a:solidFill>
              </a:rPr>
              <a:t>Bokan</a:t>
            </a:r>
            <a:r>
              <a:rPr lang="fr-FR" sz="1800" dirty="0">
                <a:solidFill>
                  <a:srgbClr val="000000"/>
                </a:solidFill>
              </a:rPr>
              <a:t> 38:  5 times on first page</a:t>
            </a:r>
          </a:p>
          <a:p>
            <a:pPr>
              <a:buClrTx/>
            </a:pPr>
            <a:r>
              <a:rPr lang="fr-FR" sz="1800" dirty="0" err="1">
                <a:solidFill>
                  <a:srgbClr val="000000"/>
                </a:solidFill>
              </a:rPr>
              <a:t>Roka</a:t>
            </a:r>
            <a:r>
              <a:rPr lang="fr-FR" sz="1800" dirty="0">
                <a:solidFill>
                  <a:srgbClr val="000000"/>
                </a:solidFill>
              </a:rPr>
              <a:t>: 5 times on first page</a:t>
            </a:r>
          </a:p>
          <a:p>
            <a:pPr>
              <a:buClrTx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C80F7F2-4FB0-2440-9B16-BF73F689E6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7044" y="3006460"/>
            <a:ext cx="3050109" cy="1638348"/>
          </a:xfrm>
          <a:prstGeom prst="rect">
            <a:avLst/>
          </a:prstGeom>
        </p:spPr>
      </p:pic>
      <p:pic>
        <p:nvPicPr>
          <p:cNvPr id="9" name="Espace réservé du contenu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B8CAA14-F9BA-A04A-A20B-44C8304128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090" y="785360"/>
            <a:ext cx="4313943" cy="408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2DE21A08-65A5-9F42-8FB2-8BE8BEAD1134}"/>
              </a:ext>
            </a:extLst>
          </p:cNvPr>
          <p:cNvSpPr txBox="1">
            <a:spLocks/>
          </p:cNvSpPr>
          <p:nvPr/>
        </p:nvSpPr>
        <p:spPr>
          <a:xfrm>
            <a:off x="6359978" y="187159"/>
            <a:ext cx="6074709" cy="125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en-US" sz="1800" dirty="0"/>
              <a:t>Bokan as Best rooftop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58808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13E00-D7F0-3145-AC46-718AB88E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23695"/>
            <a:ext cx="2825750" cy="994172"/>
          </a:xfrm>
        </p:spPr>
        <p:txBody>
          <a:bodyPr>
            <a:normAutofit fontScale="90000"/>
          </a:bodyPr>
          <a:lstStyle/>
          <a:p>
            <a:r>
              <a:rPr lang="fr-FR" sz="2500" dirty="0"/>
              <a:t> </a:t>
            </a:r>
            <a:r>
              <a:rPr lang="fr-FR" sz="2500" dirty="0" err="1"/>
              <a:t>Cost</a:t>
            </a:r>
            <a:r>
              <a:rPr lang="fr-FR" sz="2500" dirty="0"/>
              <a:t> of </a:t>
            </a:r>
            <a:r>
              <a:rPr lang="fr-FR" sz="2500" dirty="0" err="1"/>
              <a:t>Goods</a:t>
            </a:r>
            <a:r>
              <a:rPr lang="fr-FR" sz="2500" dirty="0"/>
              <a:t> </a:t>
            </a:r>
            <a:r>
              <a:rPr lang="fr-FR" sz="2500" dirty="0" err="1"/>
              <a:t>Sold</a:t>
            </a:r>
            <a:r>
              <a:rPr lang="fr-FR" sz="2500" dirty="0"/>
              <a:t> </a:t>
            </a:r>
            <a:br>
              <a:rPr lang="fr-FR" sz="2500" dirty="0"/>
            </a:br>
            <a:r>
              <a:rPr lang="fr-FR" sz="2500" dirty="0"/>
              <a:t>(COGS)</a:t>
            </a:r>
            <a:br>
              <a:rPr lang="fr-FR" sz="2500" dirty="0"/>
            </a:br>
            <a:endParaRPr lang="fr-FR" sz="25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7231B-A23D-A94F-A3F7-DFC28E32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hlinkClick r:id="rId2"/>
              </a:rPr>
              <a:t>Cost of Goods Sold (COGS)</a:t>
            </a:r>
            <a:r>
              <a:rPr lang="fr-FR" dirty="0"/>
              <a:t> 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of the </a:t>
            </a:r>
            <a:r>
              <a:rPr lang="fr-FR" dirty="0" err="1"/>
              <a:t>food</a:t>
            </a:r>
            <a:r>
              <a:rPr lang="fr-FR" dirty="0"/>
              <a:t> and </a:t>
            </a:r>
            <a:r>
              <a:rPr lang="fr-FR" dirty="0" err="1"/>
              <a:t>beverage</a:t>
            </a:r>
            <a:r>
              <a:rPr lang="fr-FR" dirty="0"/>
              <a:t> items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sell</a:t>
            </a:r>
            <a:r>
              <a:rPr lang="fr-FR" dirty="0"/>
              <a:t> to </a:t>
            </a:r>
            <a:r>
              <a:rPr lang="fr-FR" dirty="0" err="1"/>
              <a:t>guests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, COGS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restaurant’s</a:t>
            </a:r>
            <a:r>
              <a:rPr lang="fr-FR" dirty="0"/>
              <a:t> </a:t>
            </a:r>
            <a:r>
              <a:rPr lang="fr-FR" dirty="0">
                <a:hlinkClick r:id="rId3"/>
              </a:rPr>
              <a:t>inventory</a:t>
            </a:r>
            <a:r>
              <a:rPr lang="fr-FR" dirty="0"/>
              <a:t> </a:t>
            </a:r>
            <a:r>
              <a:rPr lang="fr-FR" dirty="0" err="1"/>
              <a:t>during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time </a:t>
            </a:r>
            <a:r>
              <a:rPr lang="fr-FR" dirty="0" err="1"/>
              <a:t>period</a:t>
            </a:r>
            <a:r>
              <a:rPr lang="fr-FR" dirty="0"/>
              <a:t>.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calculate</a:t>
            </a:r>
            <a:r>
              <a:rPr lang="fr-FR" dirty="0"/>
              <a:t> COGS,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record </a:t>
            </a:r>
            <a:r>
              <a:rPr lang="fr-FR" dirty="0" err="1"/>
              <a:t>inventory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and end of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of time,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</a:t>
            </a:r>
            <a:r>
              <a:rPr lang="fr-FR" dirty="0" err="1"/>
              <a:t>purchases</a:t>
            </a:r>
            <a:r>
              <a:rPr lang="fr-FR" dirty="0"/>
              <a:t>.</a:t>
            </a:r>
          </a:p>
          <a:p>
            <a:r>
              <a:rPr lang="fr-FR" dirty="0" err="1"/>
              <a:t>It’s</a:t>
            </a:r>
            <a:r>
              <a:rPr lang="fr-FR" dirty="0"/>
              <a:t> important to </a:t>
            </a:r>
            <a:r>
              <a:rPr lang="fr-FR" dirty="0" err="1"/>
              <a:t>track</a:t>
            </a:r>
            <a:r>
              <a:rPr lang="fr-FR" dirty="0"/>
              <a:t> COGS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one of the </a:t>
            </a:r>
            <a:r>
              <a:rPr lang="fr-FR" dirty="0" err="1"/>
              <a:t>largest</a:t>
            </a:r>
            <a:r>
              <a:rPr lang="fr-FR" dirty="0"/>
              <a:t> </a:t>
            </a:r>
            <a:r>
              <a:rPr lang="fr-FR" dirty="0" err="1"/>
              <a:t>expenses</a:t>
            </a:r>
            <a:r>
              <a:rPr lang="fr-FR" dirty="0"/>
              <a:t> for restaurants. By </a:t>
            </a:r>
            <a:r>
              <a:rPr lang="fr-FR" dirty="0" err="1"/>
              <a:t>identifying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minimize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costs</a:t>
            </a:r>
            <a:r>
              <a:rPr lang="fr-FR" dirty="0"/>
              <a:t> —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negotiating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rates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distributor</a:t>
            </a:r>
            <a:r>
              <a:rPr lang="fr-FR" dirty="0"/>
              <a:t> or </a:t>
            </a:r>
            <a:r>
              <a:rPr lang="fr-FR" dirty="0" err="1"/>
              <a:t>selecting</a:t>
            </a:r>
            <a:r>
              <a:rPr lang="fr-FR" dirty="0"/>
              <a:t> in-</a:t>
            </a:r>
            <a:r>
              <a:rPr lang="fr-FR" dirty="0" err="1"/>
              <a:t>season</a:t>
            </a:r>
            <a:r>
              <a:rPr lang="fr-FR" dirty="0"/>
              <a:t> </a:t>
            </a:r>
            <a:r>
              <a:rPr lang="fr-FR" dirty="0" err="1"/>
              <a:t>ingredients</a:t>
            </a:r>
            <a:r>
              <a:rPr lang="fr-FR" dirty="0"/>
              <a:t> — </a:t>
            </a:r>
            <a:r>
              <a:rPr lang="fr-FR" dirty="0" err="1"/>
              <a:t>it's</a:t>
            </a:r>
            <a:r>
              <a:rPr lang="fr-FR" dirty="0"/>
              <a:t> possible to </a:t>
            </a:r>
            <a:r>
              <a:rPr lang="fr-FR" dirty="0" err="1"/>
              <a:t>significantly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margins</a:t>
            </a:r>
            <a:r>
              <a:rPr lang="fr-FR" dirty="0"/>
              <a:t>. </a:t>
            </a:r>
            <a:r>
              <a:rPr lang="fr-FR" dirty="0" err="1"/>
              <a:t>Every</a:t>
            </a:r>
            <a:r>
              <a:rPr lang="fr-FR" dirty="0"/>
              <a:t> dollar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shave</a:t>
            </a:r>
            <a:r>
              <a:rPr lang="fr-FR" dirty="0"/>
              <a:t> off COGS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dollar </a:t>
            </a:r>
            <a:r>
              <a:rPr lang="fr-FR" dirty="0" err="1"/>
              <a:t>added</a:t>
            </a:r>
            <a:r>
              <a:rPr lang="fr-FR" dirty="0"/>
              <a:t> to the </a:t>
            </a:r>
            <a:r>
              <a:rPr lang="fr-FR" dirty="0" err="1"/>
              <a:t>restaurant’s</a:t>
            </a:r>
            <a:r>
              <a:rPr lang="fr-FR" dirty="0"/>
              <a:t> </a:t>
            </a:r>
            <a:r>
              <a:rPr lang="fr-FR" dirty="0" err="1"/>
              <a:t>gross</a:t>
            </a:r>
            <a:r>
              <a:rPr lang="fr-FR" dirty="0"/>
              <a:t> profit.</a:t>
            </a:r>
          </a:p>
          <a:p>
            <a:r>
              <a:rPr lang="fr-FR" b="1" dirty="0"/>
              <a:t>How to </a:t>
            </a:r>
            <a:r>
              <a:rPr lang="fr-FR" b="1" dirty="0" err="1"/>
              <a:t>Calculate</a:t>
            </a:r>
            <a:r>
              <a:rPr lang="fr-FR" b="1" dirty="0"/>
              <a:t> COGS</a:t>
            </a:r>
          </a:p>
          <a:p>
            <a:r>
              <a:rPr lang="fr-FR" dirty="0"/>
              <a:t>The </a:t>
            </a:r>
            <a:r>
              <a:rPr lang="fr-FR" dirty="0" err="1"/>
              <a:t>equation</a:t>
            </a:r>
            <a:r>
              <a:rPr lang="fr-FR" dirty="0"/>
              <a:t> for COGS </a:t>
            </a:r>
            <a:r>
              <a:rPr lang="fr-FR" dirty="0" err="1"/>
              <a:t>is</a:t>
            </a:r>
            <a:r>
              <a:rPr lang="fr-FR" dirty="0"/>
              <a:t>:</a:t>
            </a:r>
          </a:p>
          <a:p>
            <a:r>
              <a:rPr lang="fr-FR" dirty="0" err="1"/>
              <a:t>Beginning</a:t>
            </a:r>
            <a:r>
              <a:rPr lang="fr-FR" dirty="0"/>
              <a:t> Inventory + </a:t>
            </a:r>
            <a:r>
              <a:rPr lang="fr-FR" dirty="0" err="1"/>
              <a:t>Purchased</a:t>
            </a:r>
            <a:r>
              <a:rPr lang="fr-FR" dirty="0"/>
              <a:t> Inventory - Final Inventory = </a:t>
            </a:r>
            <a:r>
              <a:rPr lang="fr-FR" dirty="0" err="1"/>
              <a:t>Cost</a:t>
            </a:r>
            <a:r>
              <a:rPr lang="fr-FR" dirty="0"/>
              <a:t> of </a:t>
            </a:r>
            <a:r>
              <a:rPr lang="fr-FR" dirty="0" err="1"/>
              <a:t>Goods</a:t>
            </a:r>
            <a:r>
              <a:rPr lang="fr-FR" dirty="0"/>
              <a:t> </a:t>
            </a:r>
            <a:r>
              <a:rPr lang="fr-FR" dirty="0" err="1"/>
              <a:t>Sold</a:t>
            </a:r>
            <a:r>
              <a:rPr lang="fr-FR" dirty="0"/>
              <a:t> (COGS)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Google Shape;55;p9">
            <a:extLst>
              <a:ext uri="{FF2B5EF4-FFF2-40B4-BE49-F238E27FC236}">
                <a16:creationId xmlns:a16="http://schemas.microsoft.com/office/drawing/2014/main" id="{956C5523-95E4-B14F-B9A3-29EAD2599BF8}"/>
              </a:ext>
            </a:extLst>
          </p:cNvPr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5354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9;p28">
            <a:extLst>
              <a:ext uri="{FF2B5EF4-FFF2-40B4-BE49-F238E27FC236}">
                <a16:creationId xmlns:a16="http://schemas.microsoft.com/office/drawing/2014/main" id="{DCA0FA00-E1E7-0440-90B7-160E6D54785F}"/>
              </a:ext>
            </a:extLst>
          </p:cNvPr>
          <p:cNvSpPr txBox="1">
            <a:spLocks noGrp="1"/>
          </p:cNvSpPr>
          <p:nvPr/>
        </p:nvSpPr>
        <p:spPr>
          <a:xfrm>
            <a:off x="1402772" y="1592418"/>
            <a:ext cx="1886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Reem Kufi"/>
              <a:buNone/>
              <a:defRPr sz="72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Reem Kufi"/>
              <a:buNone/>
              <a:tabLst/>
              <a:defRPr/>
            </a:pPr>
            <a:r>
              <a:rPr kumimoji="0" lang="en" sz="72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02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eem Kufi"/>
              <a:cs typeface="Reem Kufi"/>
              <a:sym typeface="Reem Kufi"/>
            </a:endParaRPr>
          </a:p>
        </p:txBody>
      </p:sp>
      <p:sp>
        <p:nvSpPr>
          <p:cNvPr id="24" name="Google Shape;180;p28">
            <a:extLst>
              <a:ext uri="{FF2B5EF4-FFF2-40B4-BE49-F238E27FC236}">
                <a16:creationId xmlns:a16="http://schemas.microsoft.com/office/drawing/2014/main" id="{F2A94B46-78FF-8941-B732-BD4CB7A80229}"/>
              </a:ext>
            </a:extLst>
          </p:cNvPr>
          <p:cNvSpPr txBox="1">
            <a:spLocks noGrp="1"/>
          </p:cNvSpPr>
          <p:nvPr/>
        </p:nvSpPr>
        <p:spPr>
          <a:xfrm>
            <a:off x="326573" y="2562512"/>
            <a:ext cx="2962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lvl="0"/>
            <a:r>
              <a:rPr lang="fr-FR" dirty="0">
                <a:solidFill>
                  <a:srgbClr val="F3F3F3"/>
                </a:solidFill>
              </a:rPr>
              <a:t>OUR ADDED-VALUE : TECHNICAL ANALYSIS</a:t>
            </a:r>
          </a:p>
        </p:txBody>
      </p:sp>
      <p:cxnSp>
        <p:nvCxnSpPr>
          <p:cNvPr id="25" name="Google Shape;182;p28">
            <a:extLst>
              <a:ext uri="{FF2B5EF4-FFF2-40B4-BE49-F238E27FC236}">
                <a16:creationId xmlns:a16="http://schemas.microsoft.com/office/drawing/2014/main" id="{5FD909E3-81CB-5742-945E-DCA56E8D1B99}"/>
              </a:ext>
            </a:extLst>
          </p:cNvPr>
          <p:cNvCxnSpPr/>
          <p:nvPr/>
        </p:nvCxnSpPr>
        <p:spPr>
          <a:xfrm>
            <a:off x="2241297" y="1462624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A0727138-4DA8-BB41-9870-FC9C62039B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69" y="3643246"/>
            <a:ext cx="3144256" cy="1075500"/>
          </a:xfrm>
          <a:prstGeom prst="rect">
            <a:avLst/>
          </a:prstGeom>
        </p:spPr>
      </p:pic>
      <p:sp>
        <p:nvSpPr>
          <p:cNvPr id="26" name="ZoneTexte 1">
            <a:extLst>
              <a:ext uri="{FF2B5EF4-FFF2-40B4-BE49-F238E27FC236}">
                <a16:creationId xmlns:a16="http://schemas.microsoft.com/office/drawing/2014/main" id="{F37698A6-6D72-4958-BAF7-40172FA3C123}"/>
              </a:ext>
            </a:extLst>
          </p:cNvPr>
          <p:cNvSpPr txBox="1"/>
          <p:nvPr/>
        </p:nvSpPr>
        <p:spPr>
          <a:xfrm>
            <a:off x="471453" y="3328304"/>
            <a:ext cx="2802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r">
              <a:defRPr/>
            </a:pP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Web </a:t>
            </a: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scrapping</a:t>
            </a:r>
            <a:endParaRPr lang="fr-FR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 lvl="0" algn="r">
              <a:defRPr/>
            </a:pP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Review</a:t>
            </a: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embeddings</a:t>
            </a:r>
            <a:endParaRPr lang="fr-FR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 lvl="0" algn="r">
              <a:defRPr/>
            </a:pP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Topic extraction</a:t>
            </a:r>
          </a:p>
        </p:txBody>
      </p:sp>
    </p:spTree>
    <p:extLst>
      <p:ext uri="{BB962C8B-B14F-4D97-AF65-F5344CB8AC3E}">
        <p14:creationId xmlns:p14="http://schemas.microsoft.com/office/powerpoint/2010/main" val="407929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DBC4A-2361-DF46-9734-E2DEEF237F92}"/>
              </a:ext>
            </a:extLst>
          </p:cNvPr>
          <p:cNvSpPr/>
          <p:nvPr/>
        </p:nvSpPr>
        <p:spPr>
          <a:xfrm>
            <a:off x="6234302" y="165918"/>
            <a:ext cx="1568382" cy="181442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Google Shape;488;p43">
            <a:extLst>
              <a:ext uri="{FF2B5EF4-FFF2-40B4-BE49-F238E27FC236}">
                <a16:creationId xmlns:a16="http://schemas.microsoft.com/office/drawing/2014/main" id="{076A9528-A7FD-8046-B8C7-7070BBF9CE8C}"/>
              </a:ext>
            </a:extLst>
          </p:cNvPr>
          <p:cNvSpPr/>
          <p:nvPr/>
        </p:nvSpPr>
        <p:spPr>
          <a:xfrm>
            <a:off x="591980" y="932729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 flipH="1">
            <a:off x="534272" y="267329"/>
            <a:ext cx="821745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ADDED- VALUE: NATURAL LANGUAGE PROCESSING (NLP) TO COMPLEMENT BUSINESS FINDINGS 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 flipH="1">
            <a:off x="591979" y="1529961"/>
            <a:ext cx="4878522" cy="2388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rebuchet MS" panose="020B0703020202090204" pitchFamily="34" charset="0"/>
              </a:rPr>
              <a:t>To bring value on top of the regular business approach, we conducted an AI-based technical analysis, using reviews from </a:t>
            </a:r>
            <a:r>
              <a:rPr lang="en-GB" sz="1200" dirty="0" err="1">
                <a:latin typeface="Trebuchet MS" panose="020B0703020202090204" pitchFamily="34" charset="0"/>
              </a:rPr>
              <a:t>Tripadvisor.com</a:t>
            </a:r>
            <a:r>
              <a:rPr lang="en-GB" sz="1200" dirty="0">
                <a:latin typeface="Trebuchet MS" panose="020B0703020202090204" pitchFamily="34" charset="0"/>
              </a:rPr>
              <a:t> for restaurants in London.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GB" sz="1200" dirty="0">
              <a:latin typeface="Trebuchet MS" panose="020B070302020209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rebuchet MS" panose="020B0703020202090204" pitchFamily="34" charset="0"/>
              </a:rPr>
              <a:t>We built a </a:t>
            </a:r>
            <a:r>
              <a:rPr lang="fr-FR" sz="1200" dirty="0">
                <a:latin typeface="Trebuchet MS" panose="020B0703020202090204" pitchFamily="34" charset="0"/>
              </a:rPr>
              <a:t>NLP model to </a:t>
            </a:r>
            <a:r>
              <a:rPr lang="fr-FR" sz="1200" dirty="0" err="1">
                <a:latin typeface="Trebuchet MS" panose="020B0703020202090204" pitchFamily="34" charset="0"/>
              </a:rPr>
              <a:t>understand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what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makes</a:t>
            </a:r>
            <a:r>
              <a:rPr lang="fr-FR" sz="1200" dirty="0">
                <a:latin typeface="Trebuchet MS" panose="020B0703020202090204" pitchFamily="34" charset="0"/>
              </a:rPr>
              <a:t> restaurants </a:t>
            </a:r>
            <a:r>
              <a:rPr lang="fr-FR" sz="1200" dirty="0" err="1">
                <a:latin typeface="Trebuchet MS" panose="020B0703020202090204" pitchFamily="34" charset="0"/>
              </a:rPr>
              <a:t>successful</a:t>
            </a:r>
            <a:r>
              <a:rPr lang="fr-FR" sz="1200" dirty="0">
                <a:latin typeface="Trebuchet MS" panose="020B0703020202090204" pitchFamily="34" charset="0"/>
              </a:rPr>
              <a:t> (or not!) in London, and </a:t>
            </a:r>
            <a:r>
              <a:rPr lang="fr-FR" sz="1200" dirty="0" err="1">
                <a:latin typeface="Trebuchet MS" panose="020B0703020202090204" pitchFamily="34" charset="0"/>
              </a:rPr>
              <a:t>provide</a:t>
            </a:r>
            <a:r>
              <a:rPr lang="fr-FR" sz="1200" dirty="0">
                <a:latin typeface="Trebuchet MS" panose="020B0703020202090204" pitchFamily="34" charset="0"/>
              </a:rPr>
              <a:t> more </a:t>
            </a:r>
            <a:r>
              <a:rPr lang="fr-FR" sz="1200" dirty="0" err="1">
                <a:latin typeface="Trebuchet MS" panose="020B0703020202090204" pitchFamily="34" charset="0"/>
              </a:rPr>
              <a:t>accurate</a:t>
            </a:r>
            <a:r>
              <a:rPr lang="fr-FR" sz="1200" dirty="0">
                <a:latin typeface="Trebuchet MS" panose="020B0703020202090204" pitchFamily="34" charset="0"/>
              </a:rPr>
              <a:t> recommandations for </a:t>
            </a:r>
            <a:r>
              <a:rPr lang="fr-FR" sz="1200" dirty="0" err="1">
                <a:latin typeface="Trebuchet MS" panose="020B0703020202090204" pitchFamily="34" charset="0"/>
              </a:rPr>
              <a:t>Bokan’s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rebranding</a:t>
            </a:r>
            <a:r>
              <a:rPr lang="fr-FR" sz="1200" dirty="0">
                <a:latin typeface="Trebuchet MS" panose="020B070302020209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200" dirty="0">
              <a:latin typeface="Trebuchet MS" panose="020B070302020209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200" dirty="0">
                <a:latin typeface="Trebuchet MS" panose="020B0703020202090204" pitchFamily="34" charset="0"/>
              </a:rPr>
              <a:t>Our </a:t>
            </a:r>
            <a:r>
              <a:rPr lang="fr-FR" sz="1200" dirty="0" err="1">
                <a:latin typeface="Trebuchet MS" panose="020B0703020202090204" pitchFamily="34" charset="0"/>
              </a:rPr>
              <a:t>technical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analysis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went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through</a:t>
            </a:r>
            <a:r>
              <a:rPr lang="fr-FR" sz="1200" dirty="0">
                <a:latin typeface="Trebuchet MS" panose="020B0703020202090204" pitchFamily="34" charset="0"/>
              </a:rPr>
              <a:t> the </a:t>
            </a:r>
            <a:r>
              <a:rPr lang="fr-FR" sz="1200" dirty="0" err="1">
                <a:latin typeface="Trebuchet MS" panose="020B0703020202090204" pitchFamily="34" charset="0"/>
              </a:rPr>
              <a:t>following</a:t>
            </a:r>
            <a:r>
              <a:rPr lang="fr-FR" sz="1200" dirty="0">
                <a:latin typeface="Trebuchet MS" panose="020B0703020202090204" pitchFamily="34" charset="0"/>
              </a:rPr>
              <a:t> </a:t>
            </a:r>
            <a:r>
              <a:rPr lang="fr-FR" sz="1200" dirty="0" err="1">
                <a:latin typeface="Trebuchet MS" panose="020B0703020202090204" pitchFamily="34" charset="0"/>
              </a:rPr>
              <a:t>steps</a:t>
            </a:r>
            <a:r>
              <a:rPr lang="fr-FR" sz="1200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49" name="Google Shape;149;p26"/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974" y="1314940"/>
            <a:ext cx="1761639" cy="3488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492;p43">
            <a:extLst>
              <a:ext uri="{FF2B5EF4-FFF2-40B4-BE49-F238E27FC236}">
                <a16:creationId xmlns:a16="http://schemas.microsoft.com/office/drawing/2014/main" id="{08A90E09-B624-004D-85E2-266514B78947}"/>
              </a:ext>
            </a:extLst>
          </p:cNvPr>
          <p:cNvCxnSpPr/>
          <p:nvPr/>
        </p:nvCxnSpPr>
        <p:spPr>
          <a:xfrm rot="10800000">
            <a:off x="638740" y="286252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065AB22-A818-3847-B778-EEF18E8ED59A}"/>
              </a:ext>
            </a:extLst>
          </p:cNvPr>
          <p:cNvGrpSpPr/>
          <p:nvPr/>
        </p:nvGrpSpPr>
        <p:grpSpPr>
          <a:xfrm>
            <a:off x="913343" y="3644575"/>
            <a:ext cx="4443007" cy="316432"/>
            <a:chOff x="790300" y="3918857"/>
            <a:chExt cx="5506000" cy="400200"/>
          </a:xfrm>
        </p:grpSpPr>
        <p:sp>
          <p:nvSpPr>
            <p:cNvPr id="21" name="Google Shape;389;p38">
              <a:extLst>
                <a:ext uri="{FF2B5EF4-FFF2-40B4-BE49-F238E27FC236}">
                  <a16:creationId xmlns:a16="http://schemas.microsoft.com/office/drawing/2014/main" id="{79DE4631-A71F-334F-BE2D-B095091FEA6D}"/>
                </a:ext>
              </a:extLst>
            </p:cNvPr>
            <p:cNvSpPr/>
            <p:nvPr/>
          </p:nvSpPr>
          <p:spPr>
            <a:xfrm>
              <a:off x="790300" y="3934329"/>
              <a:ext cx="692100" cy="336600"/>
            </a:xfrm>
            <a:prstGeom prst="rect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" name="Google Shape;390;p38">
              <a:extLst>
                <a:ext uri="{FF2B5EF4-FFF2-40B4-BE49-F238E27FC236}">
                  <a16:creationId xmlns:a16="http://schemas.microsoft.com/office/drawing/2014/main" id="{4A90C4EB-0541-5A4E-83DC-78B19D5BBD32}"/>
                </a:ext>
              </a:extLst>
            </p:cNvPr>
            <p:cNvSpPr/>
            <p:nvPr/>
          </p:nvSpPr>
          <p:spPr>
            <a:xfrm>
              <a:off x="3197250" y="3934329"/>
              <a:ext cx="692100" cy="336600"/>
            </a:xfrm>
            <a:prstGeom prst="rect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" name="Google Shape;391;p38">
              <a:extLst>
                <a:ext uri="{FF2B5EF4-FFF2-40B4-BE49-F238E27FC236}">
                  <a16:creationId xmlns:a16="http://schemas.microsoft.com/office/drawing/2014/main" id="{1F333DF9-D6FF-4645-BC8B-7B44C33789D4}"/>
                </a:ext>
              </a:extLst>
            </p:cNvPr>
            <p:cNvSpPr/>
            <p:nvPr/>
          </p:nvSpPr>
          <p:spPr>
            <a:xfrm>
              <a:off x="5604200" y="3934329"/>
              <a:ext cx="692100" cy="336600"/>
            </a:xfrm>
            <a:prstGeom prst="rect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cxnSp>
          <p:nvCxnSpPr>
            <p:cNvPr id="24" name="Google Shape;392;p38">
              <a:extLst>
                <a:ext uri="{FF2B5EF4-FFF2-40B4-BE49-F238E27FC236}">
                  <a16:creationId xmlns:a16="http://schemas.microsoft.com/office/drawing/2014/main" id="{29DCC9CF-1D61-AA43-9C3E-8030ACC46EA7}"/>
                </a:ext>
              </a:extLst>
            </p:cNvPr>
            <p:cNvCxnSpPr>
              <a:cxnSpLocks/>
            </p:cNvCxnSpPr>
            <p:nvPr/>
          </p:nvCxnSpPr>
          <p:spPr>
            <a:xfrm>
              <a:off x="1482400" y="4102628"/>
              <a:ext cx="17148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393;p38">
              <a:extLst>
                <a:ext uri="{FF2B5EF4-FFF2-40B4-BE49-F238E27FC236}">
                  <a16:creationId xmlns:a16="http://schemas.microsoft.com/office/drawing/2014/main" id="{6D46C3C8-4986-0046-911C-40641DDAD1C9}"/>
                </a:ext>
              </a:extLst>
            </p:cNvPr>
            <p:cNvCxnSpPr>
              <a:cxnSpLocks/>
            </p:cNvCxnSpPr>
            <p:nvPr/>
          </p:nvCxnSpPr>
          <p:spPr>
            <a:xfrm>
              <a:off x="3889350" y="4102628"/>
              <a:ext cx="17148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394;p38">
              <a:extLst>
                <a:ext uri="{FF2B5EF4-FFF2-40B4-BE49-F238E27FC236}">
                  <a16:creationId xmlns:a16="http://schemas.microsoft.com/office/drawing/2014/main" id="{76E36ADB-AAE0-4442-A73F-1FAEF1BEC5D8}"/>
                </a:ext>
              </a:extLst>
            </p:cNvPr>
            <p:cNvSpPr txBox="1"/>
            <p:nvPr/>
          </p:nvSpPr>
          <p:spPr>
            <a:xfrm>
              <a:off x="913300" y="3918857"/>
              <a:ext cx="44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2F2F2F"/>
                  </a:solidFill>
                  <a:latin typeface="Reem Kufi"/>
                  <a:ea typeface="Reem Kufi"/>
                  <a:cs typeface="Reem Kufi"/>
                  <a:sym typeface="Reem Kufi"/>
                </a:rPr>
                <a:t>01</a:t>
              </a:r>
              <a:endParaRPr sz="1200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  <p:sp>
          <p:nvSpPr>
            <p:cNvPr id="27" name="Google Shape;395;p38">
              <a:extLst>
                <a:ext uri="{FF2B5EF4-FFF2-40B4-BE49-F238E27FC236}">
                  <a16:creationId xmlns:a16="http://schemas.microsoft.com/office/drawing/2014/main" id="{5A522751-97DD-BB4E-9F2F-BF2326523432}"/>
                </a:ext>
              </a:extLst>
            </p:cNvPr>
            <p:cNvSpPr txBox="1"/>
            <p:nvPr/>
          </p:nvSpPr>
          <p:spPr>
            <a:xfrm>
              <a:off x="3320225" y="3918857"/>
              <a:ext cx="44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F2F2F"/>
                  </a:solidFill>
                  <a:latin typeface="Reem Kufi"/>
                  <a:ea typeface="Reem Kufi"/>
                  <a:cs typeface="Reem Kufi"/>
                  <a:sym typeface="Reem Kufi"/>
                </a:rPr>
                <a:t>02</a:t>
              </a:r>
              <a:endPara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  <p:sp>
          <p:nvSpPr>
            <p:cNvPr id="28" name="Google Shape;396;p38">
              <a:extLst>
                <a:ext uri="{FF2B5EF4-FFF2-40B4-BE49-F238E27FC236}">
                  <a16:creationId xmlns:a16="http://schemas.microsoft.com/office/drawing/2014/main" id="{14D62B57-36B6-2343-80D7-7A9B87D082BA}"/>
                </a:ext>
              </a:extLst>
            </p:cNvPr>
            <p:cNvSpPr txBox="1"/>
            <p:nvPr/>
          </p:nvSpPr>
          <p:spPr>
            <a:xfrm>
              <a:off x="5727175" y="3918857"/>
              <a:ext cx="44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F2F2F"/>
                  </a:solidFill>
                  <a:latin typeface="Reem Kufi"/>
                  <a:ea typeface="Reem Kufi"/>
                  <a:cs typeface="Reem Kufi"/>
                  <a:sym typeface="Reem Kufi"/>
                </a:rPr>
                <a:t>03</a:t>
              </a:r>
              <a:endPara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sp>
        <p:nvSpPr>
          <p:cNvPr id="29" name="Google Shape;399;p38">
            <a:extLst>
              <a:ext uri="{FF2B5EF4-FFF2-40B4-BE49-F238E27FC236}">
                <a16:creationId xmlns:a16="http://schemas.microsoft.com/office/drawing/2014/main" id="{88C10E79-7A65-7A40-B7A2-05E5B8A2F056}"/>
              </a:ext>
            </a:extLst>
          </p:cNvPr>
          <p:cNvSpPr txBox="1"/>
          <p:nvPr/>
        </p:nvSpPr>
        <p:spPr>
          <a:xfrm>
            <a:off x="591979" y="3972739"/>
            <a:ext cx="1201209" cy="6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Collect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and clean Data</a:t>
            </a:r>
            <a:endParaRPr sz="1150" b="1" dirty="0">
              <a:solidFill>
                <a:srgbClr val="2F2F2F"/>
              </a:solidFill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30" name="Google Shape;400;p38">
            <a:extLst>
              <a:ext uri="{FF2B5EF4-FFF2-40B4-BE49-F238E27FC236}">
                <a16:creationId xmlns:a16="http://schemas.microsoft.com/office/drawing/2014/main" id="{2C795FF0-0EA4-E14F-AB50-ACE9B551A601}"/>
              </a:ext>
            </a:extLst>
          </p:cNvPr>
          <p:cNvSpPr txBox="1"/>
          <p:nvPr/>
        </p:nvSpPr>
        <p:spPr>
          <a:xfrm>
            <a:off x="2250851" y="3961007"/>
            <a:ext cx="1690928" cy="69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Build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a Word </a:t>
            </a: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Embedding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model to </a:t>
            </a: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prepare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</a:t>
            </a: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analysis</a:t>
            </a:r>
            <a:endParaRPr lang="fr-FR" sz="1150" b="1" dirty="0">
              <a:solidFill>
                <a:srgbClr val="2F2F2F"/>
              </a:solidFill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31" name="Google Shape;401;p38">
            <a:extLst>
              <a:ext uri="{FF2B5EF4-FFF2-40B4-BE49-F238E27FC236}">
                <a16:creationId xmlns:a16="http://schemas.microsoft.com/office/drawing/2014/main" id="{54180D73-7A0E-F548-B02F-AD34EACE6F61}"/>
              </a:ext>
            </a:extLst>
          </p:cNvPr>
          <p:cNvSpPr txBox="1"/>
          <p:nvPr/>
        </p:nvSpPr>
        <p:spPr>
          <a:xfrm>
            <a:off x="4139452" y="3935185"/>
            <a:ext cx="1856912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Conduct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Topic Extraction to help </a:t>
            </a: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build</a:t>
            </a:r>
            <a:r>
              <a:rPr lang="fr-FR" sz="1150" b="1" dirty="0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</a:t>
            </a:r>
            <a:r>
              <a:rPr lang="fr-FR" sz="1150" b="1" dirty="0" err="1">
                <a:solidFill>
                  <a:srgbClr val="2F2F2F"/>
                </a:solidFill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recommendations</a:t>
            </a:r>
            <a:endParaRPr sz="1150" b="1" dirty="0">
              <a:solidFill>
                <a:srgbClr val="2F2F2F"/>
              </a:solidFill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621150" y="3771661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Collect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 as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many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reviews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 on the Internet as possible (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several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thousands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)</a:t>
            </a:r>
            <a:endParaRPr dirty="0">
              <a:solidFill>
                <a:schemeClr val="accent6">
                  <a:lumMod val="75000"/>
                </a:schemeClr>
              </a:solidFill>
              <a:latin typeface="Trebuchet MS" panose="020B070302020209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2"/>
          </p:nvPr>
        </p:nvSpPr>
        <p:spPr>
          <a:xfrm>
            <a:off x="720000" y="343286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Web </a:t>
            </a:r>
            <a:r>
              <a:rPr lang="fr-FR" sz="1800" dirty="0" err="1"/>
              <a:t>Scrapping</a:t>
            </a:r>
            <a:endParaRPr sz="1800"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348425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 COLLECTION  </a:t>
            </a:r>
            <a:br>
              <a:rPr lang="fr-FR" dirty="0"/>
            </a:br>
            <a:r>
              <a:rPr lang="fr-FR" dirty="0"/>
              <a:t>&amp;  DATA CLEANING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3"/>
          </p:nvPr>
        </p:nvSpPr>
        <p:spPr>
          <a:xfrm>
            <a:off x="3391306" y="3771661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Break a stream of text into words, phrases, or other meaningful elements called tokens </a:t>
            </a:r>
            <a:endParaRPr dirty="0">
              <a:solidFill>
                <a:schemeClr val="accent6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4"/>
          </p:nvPr>
        </p:nvSpPr>
        <p:spPr>
          <a:xfrm>
            <a:off x="3490156" y="343286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/>
              <a:t>Tokenization</a:t>
            </a:r>
            <a:r>
              <a:rPr lang="fr-FR" sz="1800" dirty="0"/>
              <a:t> </a:t>
            </a:r>
            <a:endParaRPr sz="18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5"/>
          </p:nvPr>
        </p:nvSpPr>
        <p:spPr>
          <a:xfrm>
            <a:off x="6128806" y="3771661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Reduce inflection in words to their root forms ensuring that the root word belongs to the language</a:t>
            </a:r>
            <a:endParaRPr dirty="0">
              <a:solidFill>
                <a:schemeClr val="accent6">
                  <a:lumMod val="7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6"/>
          </p:nvPr>
        </p:nvSpPr>
        <p:spPr>
          <a:xfrm>
            <a:off x="6227656" y="343286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 err="1"/>
              <a:t>Lemmatization</a:t>
            </a:r>
            <a:endParaRPr sz="1800" dirty="0"/>
          </a:p>
        </p:txBody>
      </p:sp>
      <p:pic>
        <p:nvPicPr>
          <p:cNvPr id="209" name="Google Shape;209;p31"/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42" y="1612441"/>
            <a:ext cx="1872000" cy="143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142" y="1612441"/>
            <a:ext cx="1872000" cy="143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642" y="1612441"/>
            <a:ext cx="1872000" cy="143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/>
          <p:nvPr/>
        </p:nvCxnSpPr>
        <p:spPr>
          <a:xfrm>
            <a:off x="1462950" y="3279177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4233106" y="3279177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970606" y="3279177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89;p38">
            <a:extLst>
              <a:ext uri="{FF2B5EF4-FFF2-40B4-BE49-F238E27FC236}">
                <a16:creationId xmlns:a16="http://schemas.microsoft.com/office/drawing/2014/main" id="{63B2BADD-6194-484B-9D99-A39D9BFAA843}"/>
              </a:ext>
            </a:extLst>
          </p:cNvPr>
          <p:cNvSpPr/>
          <p:nvPr/>
        </p:nvSpPr>
        <p:spPr>
          <a:xfrm>
            <a:off x="7544722" y="621302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4;p38">
            <a:extLst>
              <a:ext uri="{FF2B5EF4-FFF2-40B4-BE49-F238E27FC236}">
                <a16:creationId xmlns:a16="http://schemas.microsoft.com/office/drawing/2014/main" id="{8FCD76B8-B1BB-AE40-86A6-6EE1F2126861}"/>
              </a:ext>
            </a:extLst>
          </p:cNvPr>
          <p:cNvSpPr txBox="1"/>
          <p:nvPr/>
        </p:nvSpPr>
        <p:spPr>
          <a:xfrm>
            <a:off x="7667722" y="605830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537D8E-9AE7-F643-8055-436D5C6ECCC7}"/>
              </a:ext>
            </a:extLst>
          </p:cNvPr>
          <p:cNvSpPr/>
          <p:nvPr/>
        </p:nvSpPr>
        <p:spPr>
          <a:xfrm>
            <a:off x="6764756" y="636698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2F2F2F"/>
                </a:solidFill>
                <a:latin typeface="Reem Kufi"/>
                <a:sym typeface="Reem Kufi"/>
              </a:rPr>
              <a:t>STEP</a:t>
            </a:r>
            <a:endParaRPr lang="fr-FR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573046" y="3616544"/>
            <a:ext cx="2349767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Representation in which a word is associated to a numeric vector. We can then perform calculations and operations on embedding matrices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2"/>
          </p:nvPr>
        </p:nvSpPr>
        <p:spPr>
          <a:xfrm>
            <a:off x="671897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/>
              <a:t>Embedding</a:t>
            </a:r>
            <a:endParaRPr sz="1800"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348425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 </a:t>
            </a:r>
            <a:br>
              <a:rPr lang="fr-FR" dirty="0"/>
            </a:br>
            <a:r>
              <a:rPr lang="fr-FR" dirty="0"/>
              <a:t>EMBEDDING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3"/>
          </p:nvPr>
        </p:nvSpPr>
        <p:spPr>
          <a:xfrm>
            <a:off x="3367695" y="3616544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Mathematical method for </a:t>
            </a:r>
            <a:r>
              <a:rPr lang="en-GB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modeling</a:t>
            </a:r>
            <a:r>
              <a:rPr lang="en-GB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 the meaning of words and passages by analysing a corpus of texts</a:t>
            </a:r>
            <a:endParaRPr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4"/>
          </p:nvPr>
        </p:nvSpPr>
        <p:spPr>
          <a:xfrm>
            <a:off x="3466545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LSI</a:t>
            </a:r>
            <a:endParaRPr sz="18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5"/>
          </p:nvPr>
        </p:nvSpPr>
        <p:spPr>
          <a:xfrm>
            <a:off x="6113359" y="3616544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Embedding method which embark a neural net with context and target word notions</a:t>
            </a:r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6"/>
          </p:nvPr>
        </p:nvSpPr>
        <p:spPr>
          <a:xfrm>
            <a:off x="6212209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/>
              <a:t>Word2Vec</a:t>
            </a:r>
            <a:endParaRPr sz="1800" dirty="0"/>
          </a:p>
        </p:txBody>
      </p:sp>
      <p:cxnSp>
        <p:nvCxnSpPr>
          <p:cNvPr id="212" name="Google Shape;212;p31"/>
          <p:cNvCxnSpPr/>
          <p:nvPr/>
        </p:nvCxnSpPr>
        <p:spPr>
          <a:xfrm>
            <a:off x="1414847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4209495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955159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376;p36">
            <a:extLst>
              <a:ext uri="{FF2B5EF4-FFF2-40B4-BE49-F238E27FC236}">
                <a16:creationId xmlns:a16="http://schemas.microsoft.com/office/drawing/2014/main" id="{92DD11C2-D43D-4F84-9628-81527D0F43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544" y="1625925"/>
            <a:ext cx="1872000" cy="139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77;p36">
            <a:extLst>
              <a:ext uri="{FF2B5EF4-FFF2-40B4-BE49-F238E27FC236}">
                <a16:creationId xmlns:a16="http://schemas.microsoft.com/office/drawing/2014/main" id="{50F73F91-80EE-46A1-99ED-8815F26F338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396" y="1625927"/>
            <a:ext cx="1872000" cy="142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94;p43">
            <a:extLst>
              <a:ext uri="{FF2B5EF4-FFF2-40B4-BE49-F238E27FC236}">
                <a16:creationId xmlns:a16="http://schemas.microsoft.com/office/drawing/2014/main" id="{3F29BE5E-2D7A-4DBE-AD80-745604D2E8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434" y="1625928"/>
            <a:ext cx="1872000" cy="139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89;p38">
            <a:extLst>
              <a:ext uri="{FF2B5EF4-FFF2-40B4-BE49-F238E27FC236}">
                <a16:creationId xmlns:a16="http://schemas.microsoft.com/office/drawing/2014/main" id="{BDAF8E84-4C27-C34A-9CE9-50DE15807E12}"/>
              </a:ext>
            </a:extLst>
          </p:cNvPr>
          <p:cNvSpPr/>
          <p:nvPr/>
        </p:nvSpPr>
        <p:spPr>
          <a:xfrm>
            <a:off x="7544722" y="621302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94;p38">
            <a:extLst>
              <a:ext uri="{FF2B5EF4-FFF2-40B4-BE49-F238E27FC236}">
                <a16:creationId xmlns:a16="http://schemas.microsoft.com/office/drawing/2014/main" id="{B4E2C200-BD80-B244-A0D4-CE3F0680BE3C}"/>
              </a:ext>
            </a:extLst>
          </p:cNvPr>
          <p:cNvSpPr txBox="1"/>
          <p:nvPr/>
        </p:nvSpPr>
        <p:spPr>
          <a:xfrm>
            <a:off x="7667722" y="605830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B70786-933A-1041-A7C7-417942457DED}"/>
              </a:ext>
            </a:extLst>
          </p:cNvPr>
          <p:cNvSpPr/>
          <p:nvPr/>
        </p:nvSpPr>
        <p:spPr>
          <a:xfrm>
            <a:off x="6764756" y="636698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2F2F2F"/>
                </a:solidFill>
                <a:latin typeface="Reem Kufi"/>
                <a:sym typeface="Reem Kufi"/>
              </a:rPr>
              <a:t>STEP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32537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TOPIC</a:t>
            </a:r>
            <a:br>
              <a:rPr lang="fr-FR" dirty="0"/>
            </a:br>
            <a:r>
              <a:rPr lang="fr-FR" dirty="0"/>
              <a:t>EXTRACTION</a:t>
            </a:r>
            <a:endParaRPr dirty="0"/>
          </a:p>
        </p:txBody>
      </p:sp>
      <p:pic>
        <p:nvPicPr>
          <p:cNvPr id="388" name="Google Shape;388;p38"/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4866" y="1594845"/>
            <a:ext cx="1443600" cy="1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/>
          <a:stretch/>
        </p:blipFill>
        <p:spPr>
          <a:xfrm>
            <a:off x="3851808" y="1594843"/>
            <a:ext cx="1443600" cy="1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8774" y="1594845"/>
            <a:ext cx="1443600" cy="14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89;p38">
            <a:extLst>
              <a:ext uri="{FF2B5EF4-FFF2-40B4-BE49-F238E27FC236}">
                <a16:creationId xmlns:a16="http://schemas.microsoft.com/office/drawing/2014/main" id="{90AFDB47-C3BF-E045-BEC2-9B9EA7582A8A}"/>
              </a:ext>
            </a:extLst>
          </p:cNvPr>
          <p:cNvSpPr/>
          <p:nvPr/>
        </p:nvSpPr>
        <p:spPr>
          <a:xfrm>
            <a:off x="7544722" y="621302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94;p38">
            <a:extLst>
              <a:ext uri="{FF2B5EF4-FFF2-40B4-BE49-F238E27FC236}">
                <a16:creationId xmlns:a16="http://schemas.microsoft.com/office/drawing/2014/main" id="{7FC62A85-479F-0448-968D-C5E1997C14C6}"/>
              </a:ext>
            </a:extLst>
          </p:cNvPr>
          <p:cNvSpPr txBox="1"/>
          <p:nvPr/>
        </p:nvSpPr>
        <p:spPr>
          <a:xfrm>
            <a:off x="7667722" y="605830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A28DC2-D37D-3147-832C-1C7F0E19B850}"/>
              </a:ext>
            </a:extLst>
          </p:cNvPr>
          <p:cNvSpPr/>
          <p:nvPr/>
        </p:nvSpPr>
        <p:spPr>
          <a:xfrm>
            <a:off x="6764756" y="636698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2F2F2F"/>
                </a:solidFill>
                <a:latin typeface="Reem Kufi"/>
                <a:sym typeface="Reem Kufi"/>
              </a:rPr>
              <a:t>STEP</a:t>
            </a:r>
            <a:endParaRPr lang="fr-FR" sz="1100" dirty="0"/>
          </a:p>
        </p:txBody>
      </p:sp>
      <p:cxnSp>
        <p:nvCxnSpPr>
          <p:cNvPr id="23" name="Google Shape;212;p31">
            <a:extLst>
              <a:ext uri="{FF2B5EF4-FFF2-40B4-BE49-F238E27FC236}">
                <a16:creationId xmlns:a16="http://schemas.microsoft.com/office/drawing/2014/main" id="{B6D74371-301C-4B45-A787-396C5DCEF2CE}"/>
              </a:ext>
            </a:extLst>
          </p:cNvPr>
          <p:cNvCxnSpPr/>
          <p:nvPr/>
        </p:nvCxnSpPr>
        <p:spPr>
          <a:xfrm>
            <a:off x="1414847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13;p31">
            <a:extLst>
              <a:ext uri="{FF2B5EF4-FFF2-40B4-BE49-F238E27FC236}">
                <a16:creationId xmlns:a16="http://schemas.microsoft.com/office/drawing/2014/main" id="{DF0A8754-252A-E647-8F20-52D471B09832}"/>
              </a:ext>
            </a:extLst>
          </p:cNvPr>
          <p:cNvCxnSpPr/>
          <p:nvPr/>
        </p:nvCxnSpPr>
        <p:spPr>
          <a:xfrm>
            <a:off x="4209495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14;p31">
            <a:extLst>
              <a:ext uri="{FF2B5EF4-FFF2-40B4-BE49-F238E27FC236}">
                <a16:creationId xmlns:a16="http://schemas.microsoft.com/office/drawing/2014/main" id="{68C459A9-DF40-4F49-ABAE-E32680ACBD7E}"/>
              </a:ext>
            </a:extLst>
          </p:cNvPr>
          <p:cNvCxnSpPr/>
          <p:nvPr/>
        </p:nvCxnSpPr>
        <p:spPr>
          <a:xfrm>
            <a:off x="6955159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72D197A-4A5E-3648-8F38-85865DC97472}"/>
              </a:ext>
            </a:extLst>
          </p:cNvPr>
          <p:cNvSpPr/>
          <p:nvPr/>
        </p:nvSpPr>
        <p:spPr>
          <a:xfrm>
            <a:off x="2408574" y="44741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ctr">
              <a:buClrTx/>
            </a:pPr>
            <a:r>
              <a:rPr lang="fr-FR" sz="1100" dirty="0">
                <a:solidFill>
                  <a:srgbClr val="2F2F2F"/>
                </a:solidFill>
              </a:rPr>
              <a:t>Topic Extraction to </a:t>
            </a:r>
            <a:r>
              <a:rPr lang="fr-FR" sz="1100" dirty="0" err="1">
                <a:solidFill>
                  <a:srgbClr val="2F2F2F"/>
                </a:solidFill>
              </a:rPr>
              <a:t>find</a:t>
            </a:r>
            <a:r>
              <a:rPr lang="fr-FR" sz="1100" dirty="0">
                <a:solidFill>
                  <a:srgbClr val="2F2F2F"/>
                </a:solidFill>
              </a:rPr>
              <a:t> the </a:t>
            </a:r>
            <a:r>
              <a:rPr lang="fr-FR" sz="1100" dirty="0" err="1">
                <a:solidFill>
                  <a:srgbClr val="2F2F2F"/>
                </a:solidFill>
              </a:rPr>
              <a:t>words</a:t>
            </a:r>
            <a:r>
              <a:rPr lang="fr-FR" sz="1100" dirty="0">
                <a:solidFill>
                  <a:srgbClr val="2F2F2F"/>
                </a:solidFill>
              </a:rPr>
              <a:t> </a:t>
            </a:r>
            <a:r>
              <a:rPr lang="fr-FR" sz="1100" dirty="0" err="1">
                <a:solidFill>
                  <a:srgbClr val="2F2F2F"/>
                </a:solidFill>
              </a:rPr>
              <a:t>most</a:t>
            </a:r>
            <a:r>
              <a:rPr lang="fr-FR" sz="1100" dirty="0">
                <a:solidFill>
                  <a:srgbClr val="2F2F2F"/>
                </a:solidFill>
              </a:rPr>
              <a:t> relevant to 5 star and 1 star ratings</a:t>
            </a:r>
          </a:p>
        </p:txBody>
      </p:sp>
      <p:sp>
        <p:nvSpPr>
          <p:cNvPr id="13" name="Google Shape;203;p31">
            <a:extLst>
              <a:ext uri="{FF2B5EF4-FFF2-40B4-BE49-F238E27FC236}">
                <a16:creationId xmlns:a16="http://schemas.microsoft.com/office/drawing/2014/main" id="{97FD5F60-8A89-114D-83D9-3AED612C0D56}"/>
              </a:ext>
            </a:extLst>
          </p:cNvPr>
          <p:cNvSpPr txBox="1">
            <a:spLocks/>
          </p:cNvSpPr>
          <p:nvPr/>
        </p:nvSpPr>
        <p:spPr>
          <a:xfrm>
            <a:off x="187780" y="3616544"/>
            <a:ext cx="3278766" cy="1079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‘Latent Dirichlet Allocation’ is a generative probabilistic model.</a:t>
            </a: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The topic model estimated by LDA consists of two matrices – </a:t>
            </a: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Probability of selecting a part(word) when sampling a topic</a:t>
            </a: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Probability of selecting a topic when sampling a document</a:t>
            </a: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Used </a:t>
            </a:r>
            <a:r>
              <a:rPr lang="en-US" sz="10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Ldamodel</a:t>
            </a: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() provided by </a:t>
            </a:r>
            <a:r>
              <a:rPr lang="en-US" sz="10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gensim</a:t>
            </a:r>
            <a:endParaRPr lang="en-US" sz="1000"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Found 10 most relevant topics and words associated with them</a:t>
            </a:r>
          </a:p>
          <a:p>
            <a:pPr lvl="1"/>
            <a:r>
              <a:rPr lang="en-US" sz="10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pyLDAvis</a:t>
            </a: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 to help interpret the topics in a topic model that has been fit to a corpus of text data. </a:t>
            </a:r>
          </a:p>
          <a:p>
            <a:pPr lvl="1"/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Extracts information from a fitted LDA topic model to form a visualization.</a:t>
            </a:r>
          </a:p>
          <a:p>
            <a:pPr lvl="1"/>
            <a:endParaRPr lang="en-US" sz="1000"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" name="Google Shape;204;p31">
            <a:extLst>
              <a:ext uri="{FF2B5EF4-FFF2-40B4-BE49-F238E27FC236}">
                <a16:creationId xmlns:a16="http://schemas.microsoft.com/office/drawing/2014/main" id="{9CC656ED-BDDC-3343-9C00-C99478F2152B}"/>
              </a:ext>
            </a:extLst>
          </p:cNvPr>
          <p:cNvSpPr txBox="1">
            <a:spLocks/>
          </p:cNvSpPr>
          <p:nvPr/>
        </p:nvSpPr>
        <p:spPr>
          <a:xfrm>
            <a:off x="671897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/>
              <a:t>LDA</a:t>
            </a:r>
          </a:p>
        </p:txBody>
      </p:sp>
      <p:sp>
        <p:nvSpPr>
          <p:cNvPr id="15" name="Google Shape;205;p31">
            <a:extLst>
              <a:ext uri="{FF2B5EF4-FFF2-40B4-BE49-F238E27FC236}">
                <a16:creationId xmlns:a16="http://schemas.microsoft.com/office/drawing/2014/main" id="{E10C74EF-E8A2-A243-A884-12BCAF0B0FE5}"/>
              </a:ext>
            </a:extLst>
          </p:cNvPr>
          <p:cNvSpPr txBox="1">
            <a:spLocks/>
          </p:cNvSpPr>
          <p:nvPr/>
        </p:nvSpPr>
        <p:spPr>
          <a:xfrm>
            <a:off x="3367695" y="3616544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‘Gibbs Sampling Algorithm’ for Dirichlet mixture model</a:t>
            </a:r>
          </a:p>
          <a:p>
            <a:pPr lvl="1"/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Useful for text clustering </a:t>
            </a:r>
          </a:p>
          <a:p>
            <a:pPr lvl="1"/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Used </a:t>
            </a:r>
            <a:r>
              <a:rPr lang="en-GB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MovieGroupProcess</a:t>
            </a:r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() by genism</a:t>
            </a:r>
          </a:p>
          <a:p>
            <a:pPr lvl="1"/>
            <a:r>
              <a:rPr lang="en-GB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pyLDAvis</a:t>
            </a:r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 interpretation in place for GSDMM as well.</a:t>
            </a:r>
          </a:p>
          <a:p>
            <a:pPr lvl="1"/>
            <a:endParaRPr lang="en-GB" sz="1050"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6" name="Google Shape;206;p31">
            <a:extLst>
              <a:ext uri="{FF2B5EF4-FFF2-40B4-BE49-F238E27FC236}">
                <a16:creationId xmlns:a16="http://schemas.microsoft.com/office/drawing/2014/main" id="{1579DDB8-FCD9-9146-9F42-59088C3EF661}"/>
              </a:ext>
            </a:extLst>
          </p:cNvPr>
          <p:cNvSpPr txBox="1">
            <a:spLocks/>
          </p:cNvSpPr>
          <p:nvPr/>
        </p:nvSpPr>
        <p:spPr>
          <a:xfrm>
            <a:off x="3466545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/>
              <a:t>GSDMM</a:t>
            </a:r>
          </a:p>
        </p:txBody>
      </p:sp>
      <p:sp>
        <p:nvSpPr>
          <p:cNvPr id="17" name="Google Shape;207;p31">
            <a:extLst>
              <a:ext uri="{FF2B5EF4-FFF2-40B4-BE49-F238E27FC236}">
                <a16:creationId xmlns:a16="http://schemas.microsoft.com/office/drawing/2014/main" id="{4181BBB0-C4E2-5749-807E-201758DC98B2}"/>
              </a:ext>
            </a:extLst>
          </p:cNvPr>
          <p:cNvSpPr txBox="1">
            <a:spLocks/>
          </p:cNvSpPr>
          <p:nvPr/>
        </p:nvSpPr>
        <p:spPr>
          <a:xfrm>
            <a:off x="6113359" y="3616544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xx</a:t>
            </a:r>
          </a:p>
        </p:txBody>
      </p:sp>
      <p:sp>
        <p:nvSpPr>
          <p:cNvPr id="18" name="Google Shape;208;p31">
            <a:extLst>
              <a:ext uri="{FF2B5EF4-FFF2-40B4-BE49-F238E27FC236}">
                <a16:creationId xmlns:a16="http://schemas.microsoft.com/office/drawing/2014/main" id="{3ED67842-0802-BA4A-B679-21D5B8C814BF}"/>
              </a:ext>
            </a:extLst>
          </p:cNvPr>
          <p:cNvSpPr txBox="1">
            <a:spLocks/>
          </p:cNvSpPr>
          <p:nvPr/>
        </p:nvSpPr>
        <p:spPr>
          <a:xfrm>
            <a:off x="6212209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/>
              <a:t>xx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980400" y="1381929"/>
            <a:ext cx="7183200" cy="3565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LDA Topics :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0" y="2095500"/>
            <a:ext cx="2613025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1200" dirty="0"/>
              <a:t> main course meals – Chicken</a:t>
            </a:r>
            <a:r>
              <a:rPr lang="en" sz="1200" dirty="0">
                <a:solidFill>
                  <a:srgbClr val="2F2F2F"/>
                </a:solidFill>
              </a:rPr>
              <a:t>, fish &amp; chips, burgers, steak, sauces and meat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0" y="2605088"/>
            <a:ext cx="2613025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F2F2F"/>
                </a:solidFill>
              </a:rPr>
              <a:t>Italian food – pizza, pasta and wine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4294967295"/>
          </p:nvPr>
        </p:nvSpPr>
        <p:spPr>
          <a:xfrm>
            <a:off x="0" y="3121025"/>
            <a:ext cx="2613025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2F2F2F"/>
                </a:solidFill>
              </a:rPr>
              <a:t>Location </a:t>
            </a:r>
            <a:r>
              <a:rPr lang="de-DE" sz="1200" dirty="0" err="1">
                <a:solidFill>
                  <a:srgbClr val="2F2F2F"/>
                </a:solidFill>
              </a:rPr>
              <a:t>details</a:t>
            </a:r>
            <a:r>
              <a:rPr lang="de-DE" sz="1200" dirty="0">
                <a:solidFill>
                  <a:srgbClr val="2F2F2F"/>
                </a:solidFill>
              </a:rPr>
              <a:t> – </a:t>
            </a:r>
            <a:r>
              <a:rPr lang="de-DE" sz="1200" dirty="0" err="1">
                <a:solidFill>
                  <a:srgbClr val="2F2F2F"/>
                </a:solidFill>
              </a:rPr>
              <a:t>street</a:t>
            </a:r>
            <a:r>
              <a:rPr lang="de-DE" sz="1200" dirty="0">
                <a:solidFill>
                  <a:srgbClr val="2F2F2F"/>
                </a:solidFill>
              </a:rPr>
              <a:t>, </a:t>
            </a:r>
            <a:r>
              <a:rPr lang="de-DE" sz="1200" dirty="0" err="1">
                <a:solidFill>
                  <a:srgbClr val="2F2F2F"/>
                </a:solidFill>
              </a:rPr>
              <a:t>venue</a:t>
            </a:r>
            <a:r>
              <a:rPr lang="de-DE" sz="1200" dirty="0">
                <a:solidFill>
                  <a:srgbClr val="2F2F2F"/>
                </a:solidFill>
              </a:rPr>
              <a:t>, London, </a:t>
            </a:r>
            <a:r>
              <a:rPr lang="de-DE" sz="1200" dirty="0" err="1">
                <a:solidFill>
                  <a:srgbClr val="2F2F2F"/>
                </a:solidFill>
              </a:rPr>
              <a:t>restaurant</a:t>
            </a:r>
            <a:r>
              <a:rPr lang="de-DE" sz="1200" dirty="0">
                <a:solidFill>
                  <a:srgbClr val="2F2F2F"/>
                </a:solidFill>
              </a:rPr>
              <a:t> </a:t>
            </a:r>
            <a:r>
              <a:rPr lang="de-DE" sz="1200" dirty="0" err="1">
                <a:solidFill>
                  <a:srgbClr val="2F2F2F"/>
                </a:solidFill>
              </a:rPr>
              <a:t>etc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4294967295"/>
          </p:nvPr>
        </p:nvSpPr>
        <p:spPr>
          <a:xfrm>
            <a:off x="0" y="3630613"/>
            <a:ext cx="2613025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F2F2F"/>
                </a:solidFill>
              </a:rPr>
              <a:t>D</a:t>
            </a:r>
            <a:r>
              <a:rPr lang="en" sz="1200" dirty="0" err="1">
                <a:solidFill>
                  <a:srgbClr val="2F2F2F"/>
                </a:solidFill>
              </a:rPr>
              <a:t>etails</a:t>
            </a:r>
            <a:r>
              <a:rPr lang="en" sz="1200" dirty="0">
                <a:solidFill>
                  <a:srgbClr val="2F2F2F"/>
                </a:solidFill>
              </a:rPr>
              <a:t> of the bar – pub, drinking, live music, garden, atmosphere, Sunday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4294967295"/>
          </p:nvPr>
        </p:nvSpPr>
        <p:spPr>
          <a:xfrm>
            <a:off x="6532563" y="2095500"/>
            <a:ext cx="26114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2F2F2F"/>
                </a:solidFill>
              </a:rPr>
              <a:t>Service </a:t>
            </a:r>
            <a:r>
              <a:rPr lang="de-DE" sz="1200" dirty="0" err="1">
                <a:solidFill>
                  <a:srgbClr val="2F2F2F"/>
                </a:solidFill>
              </a:rPr>
              <a:t>details</a:t>
            </a:r>
            <a:r>
              <a:rPr lang="de-DE" sz="1200" dirty="0">
                <a:solidFill>
                  <a:srgbClr val="2F2F2F"/>
                </a:solidFill>
              </a:rPr>
              <a:t> – </a:t>
            </a:r>
            <a:r>
              <a:rPr lang="de-DE" sz="1200" dirty="0" err="1">
                <a:solidFill>
                  <a:srgbClr val="2F2F2F"/>
                </a:solidFill>
              </a:rPr>
              <a:t>feedback</a:t>
            </a:r>
            <a:r>
              <a:rPr lang="de-DE" sz="1200" dirty="0">
                <a:solidFill>
                  <a:srgbClr val="2F2F2F"/>
                </a:solidFill>
              </a:rPr>
              <a:t> </a:t>
            </a:r>
            <a:r>
              <a:rPr lang="de-DE" sz="1200" dirty="0"/>
              <a:t>on </a:t>
            </a:r>
            <a:r>
              <a:rPr lang="de-DE" sz="1200" dirty="0" err="1"/>
              <a:t>services</a:t>
            </a:r>
            <a:r>
              <a:rPr lang="de-DE" sz="1200" dirty="0"/>
              <a:t>, </a:t>
            </a:r>
            <a:r>
              <a:rPr lang="de-DE" sz="1200" dirty="0" err="1"/>
              <a:t>food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events</a:t>
            </a:r>
            <a:r>
              <a:rPr lang="de-DE" sz="1200" dirty="0"/>
              <a:t>, </a:t>
            </a:r>
            <a:r>
              <a:rPr lang="de-DE" sz="1200" dirty="0" err="1"/>
              <a:t>recommendations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6532563" y="2605088"/>
            <a:ext cx="26114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Meat based dishes – Lamb, sushi, chicken </a:t>
            </a:r>
            <a:r>
              <a:rPr lang="en" sz="1200" dirty="0" err="1"/>
              <a:t>etc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294967295"/>
          </p:nvPr>
        </p:nvSpPr>
        <p:spPr>
          <a:xfrm>
            <a:off x="6532563" y="3121025"/>
            <a:ext cx="26114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F2F2F"/>
                </a:solidFill>
              </a:rPr>
              <a:t>Smaller meals – tea, breakfast, eggs, sandwich</a:t>
            </a:r>
            <a:endParaRPr sz="1200" dirty="0">
              <a:solidFill>
                <a:srgbClr val="2F2F2F"/>
              </a:solidFill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312475" y="2474208"/>
            <a:ext cx="525900" cy="1549500"/>
            <a:chOff x="1052000" y="2415775"/>
            <a:chExt cx="525900" cy="1549500"/>
          </a:xfrm>
        </p:grpSpPr>
        <p:cxnSp>
          <p:nvCxnSpPr>
            <p:cNvPr id="311" name="Google Shape;311;p34"/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4"/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4"/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4"/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" name="Google Shape;315;p34"/>
          <p:cNvGrpSpPr/>
          <p:nvPr/>
        </p:nvGrpSpPr>
        <p:grpSpPr>
          <a:xfrm>
            <a:off x="4892500" y="2474208"/>
            <a:ext cx="525900" cy="1549500"/>
            <a:chOff x="4632025" y="2415775"/>
            <a:chExt cx="525900" cy="1549500"/>
          </a:xfrm>
        </p:grpSpPr>
        <p:cxnSp>
          <p:nvCxnSpPr>
            <p:cNvPr id="316" name="Google Shape;316;p34"/>
            <p:cNvCxnSpPr/>
            <p:nvPr/>
          </p:nvCxnSpPr>
          <p:spPr>
            <a:xfrm>
              <a:off x="4632025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34"/>
            <p:cNvCxnSpPr/>
            <p:nvPr/>
          </p:nvCxnSpPr>
          <p:spPr>
            <a:xfrm>
              <a:off x="4632025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4"/>
            <p:cNvCxnSpPr/>
            <p:nvPr/>
          </p:nvCxnSpPr>
          <p:spPr>
            <a:xfrm>
              <a:off x="4632025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4"/>
            <p:cNvCxnSpPr/>
            <p:nvPr/>
          </p:nvCxnSpPr>
          <p:spPr>
            <a:xfrm>
              <a:off x="4632025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34"/>
          <p:cNvGrpSpPr/>
          <p:nvPr/>
        </p:nvGrpSpPr>
        <p:grpSpPr>
          <a:xfrm>
            <a:off x="1443677" y="2659536"/>
            <a:ext cx="263509" cy="210887"/>
            <a:chOff x="1180200" y="757700"/>
            <a:chExt cx="5228350" cy="4184275"/>
          </a:xfrm>
        </p:grpSpPr>
        <p:sp>
          <p:nvSpPr>
            <p:cNvPr id="330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34"/>
          <p:cNvGrpSpPr/>
          <p:nvPr/>
        </p:nvGrpSpPr>
        <p:grpSpPr>
          <a:xfrm>
            <a:off x="1443677" y="3168986"/>
            <a:ext cx="263509" cy="210887"/>
            <a:chOff x="1180200" y="757700"/>
            <a:chExt cx="5228350" cy="4184275"/>
          </a:xfrm>
        </p:grpSpPr>
        <p:sp>
          <p:nvSpPr>
            <p:cNvPr id="333" name="Google Shape;333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>
            <a:off x="1443677" y="3685436"/>
            <a:ext cx="263509" cy="210887"/>
            <a:chOff x="1180200" y="757700"/>
            <a:chExt cx="5228350" cy="4184275"/>
          </a:xfrm>
        </p:grpSpPr>
        <p:sp>
          <p:nvSpPr>
            <p:cNvPr id="336" name="Google Shape;336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34"/>
          <p:cNvGrpSpPr/>
          <p:nvPr/>
        </p:nvGrpSpPr>
        <p:grpSpPr>
          <a:xfrm>
            <a:off x="5023702" y="2659536"/>
            <a:ext cx="263509" cy="210887"/>
            <a:chOff x="1180200" y="757700"/>
            <a:chExt cx="5228350" cy="4184275"/>
          </a:xfrm>
        </p:grpSpPr>
        <p:sp>
          <p:nvSpPr>
            <p:cNvPr id="339" name="Google Shape;339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34"/>
          <p:cNvGrpSpPr/>
          <p:nvPr/>
        </p:nvGrpSpPr>
        <p:grpSpPr>
          <a:xfrm>
            <a:off x="5023702" y="3685436"/>
            <a:ext cx="263509" cy="210887"/>
            <a:chOff x="1180200" y="757700"/>
            <a:chExt cx="5228350" cy="4184275"/>
          </a:xfrm>
        </p:grpSpPr>
        <p:sp>
          <p:nvSpPr>
            <p:cNvPr id="342" name="Google Shape;342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329;p34">
            <a:extLst>
              <a:ext uri="{FF2B5EF4-FFF2-40B4-BE49-F238E27FC236}">
                <a16:creationId xmlns:a16="http://schemas.microsoft.com/office/drawing/2014/main" id="{864EAE58-63EC-E943-9C4A-CE9444AFC973}"/>
              </a:ext>
            </a:extLst>
          </p:cNvPr>
          <p:cNvGrpSpPr/>
          <p:nvPr/>
        </p:nvGrpSpPr>
        <p:grpSpPr>
          <a:xfrm>
            <a:off x="1428971" y="2139822"/>
            <a:ext cx="263509" cy="210887"/>
            <a:chOff x="1180200" y="757700"/>
            <a:chExt cx="5228350" cy="4184275"/>
          </a:xfrm>
        </p:grpSpPr>
        <p:sp>
          <p:nvSpPr>
            <p:cNvPr id="50" name="Google Shape;330;p34">
              <a:extLst>
                <a:ext uri="{FF2B5EF4-FFF2-40B4-BE49-F238E27FC236}">
                  <a16:creationId xmlns:a16="http://schemas.microsoft.com/office/drawing/2014/main" id="{42DD8FCF-2B15-9C4E-9016-B206918DE505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331;p34">
              <a:extLst>
                <a:ext uri="{FF2B5EF4-FFF2-40B4-BE49-F238E27FC236}">
                  <a16:creationId xmlns:a16="http://schemas.microsoft.com/office/drawing/2014/main" id="{591EF7BB-F012-6B41-BD4B-0113435333C6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304;p34">
            <a:extLst>
              <a:ext uri="{FF2B5EF4-FFF2-40B4-BE49-F238E27FC236}">
                <a16:creationId xmlns:a16="http://schemas.microsoft.com/office/drawing/2014/main" id="{A0B3870A-86E2-3F4E-AF13-68FB646E85F8}"/>
              </a:ext>
            </a:extLst>
          </p:cNvPr>
          <p:cNvSpPr txBox="1">
            <a:spLocks/>
          </p:cNvSpPr>
          <p:nvPr/>
        </p:nvSpPr>
        <p:spPr>
          <a:xfrm>
            <a:off x="5499824" y="3628875"/>
            <a:ext cx="2612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Service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details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 –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wait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 time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and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order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sym typeface="Rokkitt Regular"/>
              </a:rPr>
              <a:t> time</a:t>
            </a:r>
          </a:p>
        </p:txBody>
      </p:sp>
      <p:grpSp>
        <p:nvGrpSpPr>
          <p:cNvPr id="57" name="Google Shape;338;p34">
            <a:extLst>
              <a:ext uri="{FF2B5EF4-FFF2-40B4-BE49-F238E27FC236}">
                <a16:creationId xmlns:a16="http://schemas.microsoft.com/office/drawing/2014/main" id="{230ADD42-B1E8-C944-9ED8-442AAC58066C}"/>
              </a:ext>
            </a:extLst>
          </p:cNvPr>
          <p:cNvGrpSpPr/>
          <p:nvPr/>
        </p:nvGrpSpPr>
        <p:grpSpPr>
          <a:xfrm>
            <a:off x="5023702" y="2125296"/>
            <a:ext cx="263509" cy="210887"/>
            <a:chOff x="1180200" y="757700"/>
            <a:chExt cx="5228350" cy="4184275"/>
          </a:xfrm>
        </p:grpSpPr>
        <p:sp>
          <p:nvSpPr>
            <p:cNvPr id="58" name="Google Shape;339;p34">
              <a:extLst>
                <a:ext uri="{FF2B5EF4-FFF2-40B4-BE49-F238E27FC236}">
                  <a16:creationId xmlns:a16="http://schemas.microsoft.com/office/drawing/2014/main" id="{4E3C469E-1A31-3144-9BFC-7AAAC40418AB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40;p34">
              <a:extLst>
                <a:ext uri="{FF2B5EF4-FFF2-40B4-BE49-F238E27FC236}">
                  <a16:creationId xmlns:a16="http://schemas.microsoft.com/office/drawing/2014/main" id="{85D6A804-3ECA-8044-9C09-3609D095CF53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341;p34">
            <a:extLst>
              <a:ext uri="{FF2B5EF4-FFF2-40B4-BE49-F238E27FC236}">
                <a16:creationId xmlns:a16="http://schemas.microsoft.com/office/drawing/2014/main" id="{213999F0-9216-664A-9D86-C36062AABC88}"/>
              </a:ext>
            </a:extLst>
          </p:cNvPr>
          <p:cNvGrpSpPr/>
          <p:nvPr/>
        </p:nvGrpSpPr>
        <p:grpSpPr>
          <a:xfrm>
            <a:off x="5018455" y="3193366"/>
            <a:ext cx="263509" cy="210887"/>
            <a:chOff x="1180200" y="757700"/>
            <a:chExt cx="5228350" cy="4184275"/>
          </a:xfrm>
        </p:grpSpPr>
        <p:sp>
          <p:nvSpPr>
            <p:cNvPr id="64" name="Google Shape;342;p34">
              <a:extLst>
                <a:ext uri="{FF2B5EF4-FFF2-40B4-BE49-F238E27FC236}">
                  <a16:creationId xmlns:a16="http://schemas.microsoft.com/office/drawing/2014/main" id="{2B16220C-79D8-D44D-A6A9-8B5D7F6E1A7D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43;p34">
              <a:extLst>
                <a:ext uri="{FF2B5EF4-FFF2-40B4-BE49-F238E27FC236}">
                  <a16:creationId xmlns:a16="http://schemas.microsoft.com/office/drawing/2014/main" id="{F41E6F07-531D-6B4E-A6EB-668F44B39534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37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600" y="2458447"/>
            <a:ext cx="2342700" cy="25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>
            <a:spLocks noGrp="1"/>
          </p:cNvSpPr>
          <p:nvPr>
            <p:ph type="ctrTitle"/>
          </p:nvPr>
        </p:nvSpPr>
        <p:spPr>
          <a:xfrm>
            <a:off x="719999" y="465517"/>
            <a:ext cx="3492771" cy="729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OUTLINING YOUR GOAL</a:t>
            </a:r>
            <a:endParaRPr dirty="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2721107" y="695892"/>
            <a:ext cx="3989936" cy="4202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lvl="0" indent="0">
              <a:lnSpc>
                <a:spcPct val="120000"/>
              </a:lnSpc>
              <a:buNone/>
            </a:pPr>
            <a:r>
              <a:rPr lang="en-GB" sz="1700" b="1" dirty="0">
                <a:latin typeface="Trebuchet MS" panose="020B0703020202090204" pitchFamily="34" charset="0"/>
                <a:cs typeface="Calibri" panose="020F0502020204030204" pitchFamily="34" charset="0"/>
              </a:rPr>
              <a:t>→  Rebrand the restaurant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Innovation in the choice of cuisines and the menu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Space rebranding based on analysis of data collected</a:t>
            </a:r>
          </a:p>
          <a:p>
            <a:pPr marL="596900" lvl="1" indent="0">
              <a:lnSpc>
                <a:spcPct val="120000"/>
              </a:lnSpc>
              <a:buNone/>
            </a:pPr>
            <a:r>
              <a:rPr lang="en-GB" sz="1700" dirty="0">
                <a:solidFill>
                  <a:schemeClr val="accent3">
                    <a:lumMod val="50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 </a:t>
            </a:r>
          </a:p>
          <a:p>
            <a:pPr marL="114300" lvl="0" indent="0">
              <a:lnSpc>
                <a:spcPct val="120000"/>
              </a:lnSpc>
              <a:buNone/>
            </a:pPr>
            <a:r>
              <a:rPr lang="en-GB" sz="1700" b="1" dirty="0">
                <a:latin typeface="Trebuchet MS" panose="020B0703020202090204" pitchFamily="34" charset="0"/>
                <a:cs typeface="Calibri" panose="020F0502020204030204" pitchFamily="34" charset="0"/>
              </a:rPr>
              <a:t>→  Increase profit margin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Breakeven Estimation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Expansion of Client base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Securing higher performance</a:t>
            </a:r>
          </a:p>
          <a:p>
            <a:pPr marL="114300" indent="0">
              <a:lnSpc>
                <a:spcPct val="120000"/>
              </a:lnSpc>
              <a:buNone/>
            </a:pPr>
            <a:r>
              <a:rPr lang="en-GB" sz="17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 </a:t>
            </a:r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733" y="144035"/>
            <a:ext cx="2342700" cy="17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8;p43">
            <a:extLst>
              <a:ext uri="{FF2B5EF4-FFF2-40B4-BE49-F238E27FC236}">
                <a16:creationId xmlns:a16="http://schemas.microsoft.com/office/drawing/2014/main" id="{96308881-41D5-0E4A-AD5C-76182537A668}"/>
              </a:ext>
            </a:extLst>
          </p:cNvPr>
          <p:cNvSpPr/>
          <p:nvPr/>
        </p:nvSpPr>
        <p:spPr>
          <a:xfrm rot="16200000">
            <a:off x="7443236" y="3687042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492;p43">
            <a:extLst>
              <a:ext uri="{FF2B5EF4-FFF2-40B4-BE49-F238E27FC236}">
                <a16:creationId xmlns:a16="http://schemas.microsoft.com/office/drawing/2014/main" id="{60BEFD53-ED6B-A842-A69F-24A1839B8BC2}"/>
              </a:ext>
            </a:extLst>
          </p:cNvPr>
          <p:cNvCxnSpPr>
            <a:cxnSpLocks/>
          </p:cNvCxnSpPr>
          <p:nvPr/>
        </p:nvCxnSpPr>
        <p:spPr>
          <a:xfrm flipV="1">
            <a:off x="8187526" y="3582841"/>
            <a:ext cx="0" cy="474809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A04B68BC-6606-D24F-8140-B6F91FBA0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5576" y="383872"/>
            <a:ext cx="4945695" cy="754646"/>
          </a:xfrm>
        </p:spPr>
        <p:txBody>
          <a:bodyPr/>
          <a:lstStyle/>
          <a:p>
            <a:pPr algn="l"/>
            <a:r>
              <a:rPr lang="en-FR" b="1" dirty="0"/>
              <a:t>Each topic has distinct words associated. These words are captured along with their associated probabilities in a given topic </a:t>
            </a:r>
          </a:p>
          <a:p>
            <a:pPr algn="l"/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9F694-4B90-4B49-A853-C95A634925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LDA Topic Extraction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A39F10-9B78-674D-963A-121C86864C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1407126"/>
            <a:ext cx="8875059" cy="36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">
            <a:extLst>
              <a:ext uri="{FF2B5EF4-FFF2-40B4-BE49-F238E27FC236}">
                <a16:creationId xmlns:a16="http://schemas.microsoft.com/office/drawing/2014/main" id="{12C0F769-3443-5C48-8FE1-911FD9E29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" y="1582569"/>
            <a:ext cx="2229000" cy="335538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The intertopic distance was plotted to ensure that the topics extracted are in fact independent from each other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pyLDAvis was used to generate these graphs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The topics are plotted against Principal Components – breaking down the data in topics aids in dimension reduction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Most relevant terms per topic and overall were studied to engineer recommendations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66A00F-DEFA-934D-B7E7-8AE616D49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InterTopic Distance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32682-08FB-4941-9A3F-D7B51C3B2A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351" y="662746"/>
            <a:ext cx="6878649" cy="36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7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62AFBB-B916-2143-A83F-90FDABC82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26" y="319539"/>
            <a:ext cx="5202274" cy="869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FR" b="1" dirty="0"/>
              <a:t>Text clusters created as per relevant topic in GSDMM, using the MovieGroupProcess() technique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 b="1" dirty="0"/>
              <a:t>Dimension reduction – documents seggregated by topics and clusters ranked in importance by number of documents in each topic cluster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B1B74-1635-A144-8116-051405174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GSDMM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5CD20-B4F0-074B-A7D7-7C51F34EC1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2" y="1451396"/>
            <a:ext cx="8929936" cy="36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C8766F-1849-D84A-BD05-0B5DC758C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6071"/>
            <a:ext cx="1981449" cy="35744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Interdistance map not as well spread out as that for LDA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 dirty="0"/>
              <a:t>These represent the most important words in each cluster and their frequency of occurrence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FR" dirty="0"/>
          </a:p>
          <a:p>
            <a:pPr algn="l">
              <a:buFont typeface="Arial" panose="020B0604020202020204" pitchFamily="34" charset="0"/>
              <a:buChar char="•"/>
            </a:pPr>
            <a:endParaRPr lang="en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59E0E2-7A72-F64F-9653-0565F3618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99" y="383872"/>
            <a:ext cx="2589257" cy="946200"/>
          </a:xfrm>
        </p:spPr>
        <p:txBody>
          <a:bodyPr/>
          <a:lstStyle/>
          <a:p>
            <a:r>
              <a:rPr lang="en-FR" dirty="0"/>
              <a:t>Intertopic Distance (GSDMM)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6CDE9-80CB-DC48-A0C3-336E1C7B2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449" y="1409400"/>
            <a:ext cx="7162551" cy="37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61F3-F73F-3E48-8542-6012441A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78710" y="348317"/>
            <a:ext cx="2103289" cy="946200"/>
          </a:xfrm>
        </p:spPr>
        <p:txBody>
          <a:bodyPr/>
          <a:lstStyle/>
          <a:p>
            <a:r>
              <a:rPr lang="en-FR" dirty="0"/>
              <a:t>WORDPLOTS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616C95-1476-324A-A30A-C982381F4FF2}"/>
              </a:ext>
            </a:extLst>
          </p:cNvPr>
          <p:cNvSpPr txBox="1">
            <a:spLocks/>
          </p:cNvSpPr>
          <p:nvPr/>
        </p:nvSpPr>
        <p:spPr>
          <a:xfrm flipH="1">
            <a:off x="3265713" y="2659513"/>
            <a:ext cx="350792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FR"/>
              <a:t>Most frequently occuring words for 1 star ratings are in the word plot.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FR"/>
              <a:t>Feedbacks on food, staff(service), order time, order issues are the most prevelant</a:t>
            </a:r>
            <a:endParaRPr lang="en-F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22C2389-80C2-D046-985F-774D99A6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4" y="2425896"/>
            <a:ext cx="3549347" cy="18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SENTIMENT ANALYSIS</a:t>
            </a:r>
            <a:endParaRPr dirty="0"/>
          </a:p>
        </p:txBody>
      </p:sp>
      <p:sp>
        <p:nvSpPr>
          <p:cNvPr id="20" name="Google Shape;389;p38">
            <a:extLst>
              <a:ext uri="{FF2B5EF4-FFF2-40B4-BE49-F238E27FC236}">
                <a16:creationId xmlns:a16="http://schemas.microsoft.com/office/drawing/2014/main" id="{90AFDB47-C3BF-E045-BEC2-9B9EA7582A8A}"/>
              </a:ext>
            </a:extLst>
          </p:cNvPr>
          <p:cNvSpPr/>
          <p:nvPr/>
        </p:nvSpPr>
        <p:spPr>
          <a:xfrm>
            <a:off x="7544722" y="621302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94;p38">
            <a:extLst>
              <a:ext uri="{FF2B5EF4-FFF2-40B4-BE49-F238E27FC236}">
                <a16:creationId xmlns:a16="http://schemas.microsoft.com/office/drawing/2014/main" id="{7FC62A85-479F-0448-968D-C5E1997C14C6}"/>
              </a:ext>
            </a:extLst>
          </p:cNvPr>
          <p:cNvSpPr txBox="1"/>
          <p:nvPr/>
        </p:nvSpPr>
        <p:spPr>
          <a:xfrm>
            <a:off x="7551409" y="605830"/>
            <a:ext cx="6920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03 bis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A28DC2-D37D-3147-832C-1C7F0E19B850}"/>
              </a:ext>
            </a:extLst>
          </p:cNvPr>
          <p:cNvSpPr/>
          <p:nvPr/>
        </p:nvSpPr>
        <p:spPr>
          <a:xfrm>
            <a:off x="6764756" y="636698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rgbClr val="2F2F2F"/>
                </a:solidFill>
                <a:latin typeface="Reem Kufi"/>
                <a:sym typeface="Reem Kufi"/>
              </a:rPr>
              <a:t>STEP</a:t>
            </a:r>
            <a:endParaRPr lang="fr-FR" sz="1100" dirty="0"/>
          </a:p>
        </p:txBody>
      </p:sp>
      <p:cxnSp>
        <p:nvCxnSpPr>
          <p:cNvPr id="23" name="Google Shape;212;p31">
            <a:extLst>
              <a:ext uri="{FF2B5EF4-FFF2-40B4-BE49-F238E27FC236}">
                <a16:creationId xmlns:a16="http://schemas.microsoft.com/office/drawing/2014/main" id="{B6D74371-301C-4B45-A787-396C5DCEF2CE}"/>
              </a:ext>
            </a:extLst>
          </p:cNvPr>
          <p:cNvCxnSpPr/>
          <p:nvPr/>
        </p:nvCxnSpPr>
        <p:spPr>
          <a:xfrm>
            <a:off x="1414847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13;p31">
            <a:extLst>
              <a:ext uri="{FF2B5EF4-FFF2-40B4-BE49-F238E27FC236}">
                <a16:creationId xmlns:a16="http://schemas.microsoft.com/office/drawing/2014/main" id="{DF0A8754-252A-E647-8F20-52D471B09832}"/>
              </a:ext>
            </a:extLst>
          </p:cNvPr>
          <p:cNvCxnSpPr/>
          <p:nvPr/>
        </p:nvCxnSpPr>
        <p:spPr>
          <a:xfrm>
            <a:off x="4209495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14;p31">
            <a:extLst>
              <a:ext uri="{FF2B5EF4-FFF2-40B4-BE49-F238E27FC236}">
                <a16:creationId xmlns:a16="http://schemas.microsoft.com/office/drawing/2014/main" id="{68C459A9-DF40-4F49-ABAE-E32680ACBD7E}"/>
              </a:ext>
            </a:extLst>
          </p:cNvPr>
          <p:cNvCxnSpPr/>
          <p:nvPr/>
        </p:nvCxnSpPr>
        <p:spPr>
          <a:xfrm>
            <a:off x="6955159" y="3213865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03;p31">
            <a:extLst>
              <a:ext uri="{FF2B5EF4-FFF2-40B4-BE49-F238E27FC236}">
                <a16:creationId xmlns:a16="http://schemas.microsoft.com/office/drawing/2014/main" id="{97FD5F60-8A89-114D-83D9-3AED612C0D56}"/>
              </a:ext>
            </a:extLst>
          </p:cNvPr>
          <p:cNvSpPr txBox="1">
            <a:spLocks/>
          </p:cNvSpPr>
          <p:nvPr/>
        </p:nvSpPr>
        <p:spPr>
          <a:xfrm>
            <a:off x="573046" y="3616544"/>
            <a:ext cx="2349767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Flair is a simple natural language processing (NLP) library developed and open-sourced by </a:t>
            </a:r>
            <a:r>
              <a:rPr lang="en-US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Zalando</a:t>
            </a: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 Research.</a:t>
            </a:r>
          </a:p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Flair’s framework builds directly on </a:t>
            </a:r>
            <a:r>
              <a:rPr lang="en-US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PyTorch</a:t>
            </a: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, one of the best deep learning frameworks out there.</a:t>
            </a:r>
          </a:p>
        </p:txBody>
      </p:sp>
      <p:sp>
        <p:nvSpPr>
          <p:cNvPr id="14" name="Google Shape;204;p31">
            <a:extLst>
              <a:ext uri="{FF2B5EF4-FFF2-40B4-BE49-F238E27FC236}">
                <a16:creationId xmlns:a16="http://schemas.microsoft.com/office/drawing/2014/main" id="{9CC656ED-BDDC-3343-9C00-C99478F2152B}"/>
              </a:ext>
            </a:extLst>
          </p:cNvPr>
          <p:cNvSpPr txBox="1">
            <a:spLocks/>
          </p:cNvSpPr>
          <p:nvPr/>
        </p:nvSpPr>
        <p:spPr>
          <a:xfrm>
            <a:off x="671897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/>
              <a:t>Flair</a:t>
            </a:r>
          </a:p>
        </p:txBody>
      </p:sp>
      <p:sp>
        <p:nvSpPr>
          <p:cNvPr id="15" name="Google Shape;205;p31">
            <a:extLst>
              <a:ext uri="{FF2B5EF4-FFF2-40B4-BE49-F238E27FC236}">
                <a16:creationId xmlns:a16="http://schemas.microsoft.com/office/drawing/2014/main" id="{E10C74EF-E8A2-A243-A884-12BCAF0B0FE5}"/>
              </a:ext>
            </a:extLst>
          </p:cNvPr>
          <p:cNvSpPr txBox="1">
            <a:spLocks/>
          </p:cNvSpPr>
          <p:nvPr/>
        </p:nvSpPr>
        <p:spPr>
          <a:xfrm>
            <a:off x="3367695" y="3616544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VADER (Valence Aware Dictionary for </a:t>
            </a:r>
            <a:r>
              <a:rPr lang="en-GB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sEntiment</a:t>
            </a:r>
            <a:r>
              <a:rPr lang="en-GB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 Reasoning) is a model used for sentiment analysis that is sensitive to both polarity (positive/negative) and intensity (strength) of emotion.</a:t>
            </a:r>
          </a:p>
        </p:txBody>
      </p:sp>
      <p:sp>
        <p:nvSpPr>
          <p:cNvPr id="16" name="Google Shape;206;p31">
            <a:extLst>
              <a:ext uri="{FF2B5EF4-FFF2-40B4-BE49-F238E27FC236}">
                <a16:creationId xmlns:a16="http://schemas.microsoft.com/office/drawing/2014/main" id="{1579DDB8-FCD9-9146-9F42-59088C3EF661}"/>
              </a:ext>
            </a:extLst>
          </p:cNvPr>
          <p:cNvSpPr txBox="1">
            <a:spLocks/>
          </p:cNvSpPr>
          <p:nvPr/>
        </p:nvSpPr>
        <p:spPr>
          <a:xfrm>
            <a:off x="3466545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 err="1"/>
              <a:t>Vader</a:t>
            </a:r>
            <a:endParaRPr lang="fr-FR" sz="1800" dirty="0"/>
          </a:p>
        </p:txBody>
      </p:sp>
      <p:sp>
        <p:nvSpPr>
          <p:cNvPr id="17" name="Google Shape;207;p31">
            <a:extLst>
              <a:ext uri="{FF2B5EF4-FFF2-40B4-BE49-F238E27FC236}">
                <a16:creationId xmlns:a16="http://schemas.microsoft.com/office/drawing/2014/main" id="{4181BBB0-C4E2-5749-807E-201758DC98B2}"/>
              </a:ext>
            </a:extLst>
          </p:cNvPr>
          <p:cNvSpPr txBox="1">
            <a:spLocks/>
          </p:cNvSpPr>
          <p:nvPr/>
        </p:nvSpPr>
        <p:spPr>
          <a:xfrm>
            <a:off x="5743719" y="3421428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Introduced in 2014, VADER sentiment analysis uses a human-centric approach, combining qualitative analysis and empirical validation by using human raters and the wisdom of the crowd.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8" name="Google Shape;208;p31">
            <a:extLst>
              <a:ext uri="{FF2B5EF4-FFF2-40B4-BE49-F238E27FC236}">
                <a16:creationId xmlns:a16="http://schemas.microsoft.com/office/drawing/2014/main" id="{3ED67842-0802-BA4A-B679-21D5B8C814BF}"/>
              </a:ext>
            </a:extLst>
          </p:cNvPr>
          <p:cNvSpPr txBox="1">
            <a:spLocks/>
          </p:cNvSpPr>
          <p:nvPr/>
        </p:nvSpPr>
        <p:spPr>
          <a:xfrm>
            <a:off x="6212209" y="3334897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/>
              <a:t>xx</a:t>
            </a:r>
          </a:p>
        </p:txBody>
      </p:sp>
      <p:pic>
        <p:nvPicPr>
          <p:cNvPr id="19" name="Google Shape;187;p29">
            <a:extLst>
              <a:ext uri="{FF2B5EF4-FFF2-40B4-BE49-F238E27FC236}">
                <a16:creationId xmlns:a16="http://schemas.microsoft.com/office/drawing/2014/main" id="{E79703D2-F418-3C48-A888-C5B93869D6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419" y="1575407"/>
            <a:ext cx="1438578" cy="155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90;p29">
            <a:extLst>
              <a:ext uri="{FF2B5EF4-FFF2-40B4-BE49-F238E27FC236}">
                <a16:creationId xmlns:a16="http://schemas.microsoft.com/office/drawing/2014/main" id="{61888DC1-8E1B-724D-8BC3-7852FC15D80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5334" y="1611719"/>
            <a:ext cx="1852934" cy="141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49;p26">
            <a:extLst>
              <a:ext uri="{FF2B5EF4-FFF2-40B4-BE49-F238E27FC236}">
                <a16:creationId xmlns:a16="http://schemas.microsoft.com/office/drawing/2014/main" id="{596063B6-83A0-A843-AF23-D2C74794C6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801" y="1432199"/>
            <a:ext cx="1568199" cy="310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4"/>
          </p:nvPr>
        </p:nvSpPr>
        <p:spPr>
          <a:xfrm>
            <a:off x="4166291" y="3059612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inconsistency reduces as we go </a:t>
            </a:r>
            <a:r>
              <a:rPr lang="en-GB" dirty="0"/>
              <a:t>towards the higher ratings. The number of negative sentiment comments are much lesser than the positive sentiment ones for a 3 star rating.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1490821" y="3093876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Vader</a:t>
            </a:r>
            <a:r>
              <a:rPr lang="de-DE" dirty="0"/>
              <a:t> </a:t>
            </a:r>
            <a:r>
              <a:rPr lang="de-DE" dirty="0" err="1"/>
              <a:t>sentiment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,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positive </a:t>
            </a:r>
            <a:r>
              <a:rPr lang="de-DE" dirty="0" err="1"/>
              <a:t>sentiment</a:t>
            </a:r>
            <a:r>
              <a:rPr lang="de-DE" dirty="0"/>
              <a:t>,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</a:t>
            </a:r>
            <a:r>
              <a:rPr lang="de-DE" dirty="0" err="1"/>
              <a:t>comment</a:t>
            </a:r>
            <a:endParaRPr dirty="0"/>
          </a:p>
        </p:txBody>
      </p:sp>
      <p:cxnSp>
        <p:nvCxnSpPr>
          <p:cNvPr id="170" name="Google Shape;170;p27"/>
          <p:cNvCxnSpPr/>
          <p:nvPr/>
        </p:nvCxnSpPr>
        <p:spPr>
          <a:xfrm>
            <a:off x="942700" y="11177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942700" y="307281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3587625" y="11177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7"/>
          <p:cNvCxnSpPr/>
          <p:nvPr/>
        </p:nvCxnSpPr>
        <p:spPr>
          <a:xfrm>
            <a:off x="3587625" y="307281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1275" y="469539"/>
            <a:ext cx="3202200" cy="46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B6E3C1-44D7-E541-B1B1-7993BC10BE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95"/>
          <a:stretch/>
        </p:blipFill>
        <p:spPr>
          <a:xfrm>
            <a:off x="30011" y="0"/>
            <a:ext cx="5720280" cy="29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4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468422" y="2811760"/>
            <a:ext cx="3340799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defRPr/>
            </a:pPr>
            <a:r>
              <a:rPr lang="fr-FR" dirty="0">
                <a:solidFill>
                  <a:srgbClr val="F3F3F3"/>
                </a:solidFill>
              </a:rPr>
              <a:t>OUR RECOMMENDATIONS</a:t>
            </a:r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66163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770114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37698A6-6D72-4958-BAF7-40172FA3C123}"/>
              </a:ext>
            </a:extLst>
          </p:cNvPr>
          <p:cNvSpPr txBox="1"/>
          <p:nvPr/>
        </p:nvSpPr>
        <p:spPr>
          <a:xfrm>
            <a:off x="1008920" y="3567764"/>
            <a:ext cx="280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Rebranding</a:t>
            </a: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 &amp; prototype</a:t>
            </a:r>
          </a:p>
          <a:p>
            <a:pPr lvl="0" algn="r">
              <a:defRPr/>
            </a:pP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Other</a:t>
            </a: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strategic</a:t>
            </a:r>
            <a:r>
              <a:rPr lang="fr-FR" dirty="0">
                <a:solidFill>
                  <a:srgbClr val="FFFFFF"/>
                </a:solidFill>
                <a:latin typeface="Trebuchet MS" panose="020B0703020202090204" pitchFamily="34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Trebuchet MS" panose="020B0703020202090204" pitchFamily="34" charset="0"/>
              </a:rPr>
              <a:t>advice</a:t>
            </a:r>
            <a:endParaRPr lang="fr-FR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51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3642093" y="3201044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New marketing strategy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3642092" y="3406958"/>
            <a:ext cx="1995759" cy="150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With quick cost estimation</a:t>
            </a:r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2"/>
          </p:nvPr>
        </p:nvSpPr>
        <p:spPr>
          <a:xfrm>
            <a:off x="6177066" y="3062247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xxx</a:t>
            </a:r>
            <a:endParaRPr dirty="0"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3"/>
          </p:nvPr>
        </p:nvSpPr>
        <p:spPr>
          <a:xfrm>
            <a:off x="6177065" y="3341638"/>
            <a:ext cx="261587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xxx</a:t>
            </a:r>
            <a:endParaRPr lang="en-GB" sz="1050" dirty="0">
              <a:solidFill>
                <a:srgbClr val="2F2F2F">
                  <a:lumMod val="75000"/>
                  <a:lumOff val="25000"/>
                </a:srgbClr>
              </a:solidFill>
              <a:latin typeface="Trebuchet MS" panose="020B0703020202090204" pitchFamily="34" charset="0"/>
            </a:endParaRPr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 idx="4"/>
          </p:nvPr>
        </p:nvSpPr>
        <p:spPr>
          <a:xfrm>
            <a:off x="3642093" y="1090849"/>
            <a:ext cx="1935392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Rebrand the restaurant as high-end pub cuisine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5"/>
          </p:nvPr>
        </p:nvSpPr>
        <p:spPr>
          <a:xfrm>
            <a:off x="3642093" y="1296688"/>
            <a:ext cx="1995760" cy="150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Details</a:t>
            </a:r>
          </a:p>
          <a:p>
            <a:pPr marL="0" indent="0"/>
            <a:r>
              <a:rPr lang="en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Keep the name for coherence / existing customers</a:t>
            </a:r>
          </a:p>
          <a:p>
            <a:pPr marL="0" indent="0"/>
            <a:r>
              <a:rPr lang="fr-FR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E</a:t>
            </a:r>
            <a:r>
              <a:rPr lang="en" sz="11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tc</a:t>
            </a:r>
            <a:r>
              <a:rPr lang="en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.</a:t>
            </a:r>
            <a:endParaRPr sz="1100" dirty="0">
              <a:solidFill>
                <a:schemeClr val="accent4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3" name="Google Shape;253;p33"/>
          <p:cNvSpPr txBox="1">
            <a:spLocks noGrp="1"/>
          </p:cNvSpPr>
          <p:nvPr>
            <p:ph type="ctrTitle" idx="6"/>
          </p:nvPr>
        </p:nvSpPr>
        <p:spPr>
          <a:xfrm>
            <a:off x="6177066" y="1090849"/>
            <a:ext cx="2248483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xxx</a:t>
            </a:r>
            <a:endParaRPr dirty="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7"/>
          </p:nvPr>
        </p:nvSpPr>
        <p:spPr>
          <a:xfrm>
            <a:off x="6177065" y="1313017"/>
            <a:ext cx="2779533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xxx</a:t>
            </a:r>
          </a:p>
        </p:txBody>
      </p:sp>
      <p:sp>
        <p:nvSpPr>
          <p:cNvPr id="242" name="Google Shape;242;p33"/>
          <p:cNvSpPr txBox="1">
            <a:spLocks noGrp="1"/>
          </p:cNvSpPr>
          <p:nvPr>
            <p:ph type="ctrTitle" idx="8"/>
          </p:nvPr>
        </p:nvSpPr>
        <p:spPr>
          <a:xfrm>
            <a:off x="719999" y="383872"/>
            <a:ext cx="390914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RECOMMENDATIONS AT A GLANCE</a:t>
            </a:r>
            <a:endParaRPr dirty="0"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3315918" y="3003990"/>
            <a:ext cx="287825" cy="374700"/>
            <a:chOff x="3473425" y="3257013"/>
            <a:chExt cx="287825" cy="374700"/>
          </a:xfrm>
        </p:grpSpPr>
        <p:sp>
          <p:nvSpPr>
            <p:cNvPr id="256" name="Google Shape;256;p33"/>
            <p:cNvSpPr/>
            <p:nvPr/>
          </p:nvSpPr>
          <p:spPr>
            <a:xfrm>
              <a:off x="3611675" y="3541313"/>
              <a:ext cx="26575" cy="22050"/>
            </a:xfrm>
            <a:custGeom>
              <a:avLst/>
              <a:gdLst/>
              <a:ahLst/>
              <a:cxnLst/>
              <a:rect l="l" t="t" r="r" b="b"/>
              <a:pathLst>
                <a:path w="1063" h="882" extrusionOk="0">
                  <a:moveTo>
                    <a:pt x="225" y="0"/>
                  </a:moveTo>
                  <a:cubicBezTo>
                    <a:pt x="101" y="0"/>
                    <a:pt x="0" y="101"/>
                    <a:pt x="0" y="225"/>
                  </a:cubicBezTo>
                  <a:cubicBezTo>
                    <a:pt x="0" y="346"/>
                    <a:pt x="101" y="446"/>
                    <a:pt x="225" y="446"/>
                  </a:cubicBezTo>
                  <a:cubicBezTo>
                    <a:pt x="326" y="446"/>
                    <a:pt x="426" y="489"/>
                    <a:pt x="498" y="561"/>
                  </a:cubicBezTo>
                  <a:cubicBezTo>
                    <a:pt x="544" y="608"/>
                    <a:pt x="579" y="662"/>
                    <a:pt x="599" y="726"/>
                  </a:cubicBezTo>
                  <a:cubicBezTo>
                    <a:pt x="627" y="820"/>
                    <a:pt x="715" y="881"/>
                    <a:pt x="810" y="881"/>
                  </a:cubicBezTo>
                  <a:cubicBezTo>
                    <a:pt x="834" y="881"/>
                    <a:pt x="858" y="878"/>
                    <a:pt x="881" y="869"/>
                  </a:cubicBezTo>
                  <a:cubicBezTo>
                    <a:pt x="999" y="832"/>
                    <a:pt x="1063" y="705"/>
                    <a:pt x="1022" y="587"/>
                  </a:cubicBezTo>
                  <a:cubicBezTo>
                    <a:pt x="982" y="458"/>
                    <a:pt x="907" y="340"/>
                    <a:pt x="812" y="245"/>
                  </a:cubicBezTo>
                  <a:cubicBezTo>
                    <a:pt x="657" y="89"/>
                    <a:pt x="444" y="0"/>
                    <a:pt x="225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3627150" y="3567713"/>
              <a:ext cx="11100" cy="20900"/>
            </a:xfrm>
            <a:custGeom>
              <a:avLst/>
              <a:gdLst/>
              <a:ahLst/>
              <a:cxnLst/>
              <a:rect l="l" t="t" r="r" b="b"/>
              <a:pathLst>
                <a:path w="444" h="836" extrusionOk="0">
                  <a:moveTo>
                    <a:pt x="222" y="1"/>
                  </a:moveTo>
                  <a:cubicBezTo>
                    <a:pt x="98" y="1"/>
                    <a:pt x="0" y="101"/>
                    <a:pt x="0" y="225"/>
                  </a:cubicBezTo>
                  <a:lnTo>
                    <a:pt x="0" y="611"/>
                  </a:lnTo>
                  <a:cubicBezTo>
                    <a:pt x="0" y="735"/>
                    <a:pt x="98" y="835"/>
                    <a:pt x="222" y="835"/>
                  </a:cubicBezTo>
                  <a:cubicBezTo>
                    <a:pt x="346" y="835"/>
                    <a:pt x="444" y="735"/>
                    <a:pt x="444" y="611"/>
                  </a:cubicBezTo>
                  <a:lnTo>
                    <a:pt x="444" y="225"/>
                  </a:lnTo>
                  <a:cubicBezTo>
                    <a:pt x="444" y="101"/>
                    <a:pt x="346" y="1"/>
                    <a:pt x="222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3473425" y="3257013"/>
              <a:ext cx="287825" cy="374700"/>
            </a:xfrm>
            <a:custGeom>
              <a:avLst/>
              <a:gdLst/>
              <a:ahLst/>
              <a:cxnLst/>
              <a:rect l="l" t="t" r="r" b="b"/>
              <a:pathLst>
                <a:path w="11513" h="14988" extrusionOk="0">
                  <a:moveTo>
                    <a:pt x="3455" y="3326"/>
                  </a:moveTo>
                  <a:lnTo>
                    <a:pt x="3515" y="4017"/>
                  </a:lnTo>
                  <a:cubicBezTo>
                    <a:pt x="3397" y="4054"/>
                    <a:pt x="3291" y="4121"/>
                    <a:pt x="3201" y="4207"/>
                  </a:cubicBezTo>
                  <a:lnTo>
                    <a:pt x="2939" y="4472"/>
                  </a:lnTo>
                  <a:lnTo>
                    <a:pt x="2839" y="3326"/>
                  </a:lnTo>
                  <a:close/>
                  <a:moveTo>
                    <a:pt x="8581" y="5212"/>
                  </a:moveTo>
                  <a:cubicBezTo>
                    <a:pt x="9070" y="5212"/>
                    <a:pt x="9529" y="5598"/>
                    <a:pt x="9529" y="6159"/>
                  </a:cubicBezTo>
                  <a:cubicBezTo>
                    <a:pt x="9529" y="6717"/>
                    <a:pt x="9070" y="7103"/>
                    <a:pt x="8581" y="7103"/>
                  </a:cubicBezTo>
                  <a:cubicBezTo>
                    <a:pt x="8387" y="7103"/>
                    <a:pt x="8189" y="7042"/>
                    <a:pt x="8012" y="6907"/>
                  </a:cubicBezTo>
                  <a:lnTo>
                    <a:pt x="8205" y="6714"/>
                  </a:lnTo>
                  <a:cubicBezTo>
                    <a:pt x="8510" y="6406"/>
                    <a:pt x="8510" y="5908"/>
                    <a:pt x="8205" y="5600"/>
                  </a:cubicBezTo>
                  <a:lnTo>
                    <a:pt x="8012" y="5407"/>
                  </a:lnTo>
                  <a:cubicBezTo>
                    <a:pt x="8188" y="5272"/>
                    <a:pt x="8387" y="5212"/>
                    <a:pt x="8581" y="5212"/>
                  </a:cubicBezTo>
                  <a:close/>
                  <a:moveTo>
                    <a:pt x="6257" y="4424"/>
                  </a:moveTo>
                  <a:cubicBezTo>
                    <a:pt x="6344" y="4424"/>
                    <a:pt x="6431" y="4457"/>
                    <a:pt x="6498" y="4524"/>
                  </a:cubicBezTo>
                  <a:lnTo>
                    <a:pt x="7891" y="5914"/>
                  </a:lnTo>
                  <a:cubicBezTo>
                    <a:pt x="8023" y="6049"/>
                    <a:pt x="8023" y="6265"/>
                    <a:pt x="7891" y="6398"/>
                  </a:cubicBezTo>
                  <a:lnTo>
                    <a:pt x="6498" y="7791"/>
                  </a:lnTo>
                  <a:cubicBezTo>
                    <a:pt x="6431" y="7857"/>
                    <a:pt x="6344" y="7890"/>
                    <a:pt x="6257" y="7890"/>
                  </a:cubicBezTo>
                  <a:cubicBezTo>
                    <a:pt x="6169" y="7890"/>
                    <a:pt x="6082" y="7857"/>
                    <a:pt x="6014" y="7791"/>
                  </a:cubicBezTo>
                  <a:lnTo>
                    <a:pt x="5323" y="7097"/>
                  </a:lnTo>
                  <a:lnTo>
                    <a:pt x="5706" y="6711"/>
                  </a:lnTo>
                  <a:cubicBezTo>
                    <a:pt x="5893" y="6524"/>
                    <a:pt x="5974" y="6257"/>
                    <a:pt x="5919" y="5998"/>
                  </a:cubicBezTo>
                  <a:cubicBezTo>
                    <a:pt x="5899" y="5892"/>
                    <a:pt x="5807" y="5820"/>
                    <a:pt x="5704" y="5820"/>
                  </a:cubicBezTo>
                  <a:cubicBezTo>
                    <a:pt x="5688" y="5820"/>
                    <a:pt x="5673" y="5821"/>
                    <a:pt x="5657" y="5825"/>
                  </a:cubicBezTo>
                  <a:cubicBezTo>
                    <a:pt x="5536" y="5848"/>
                    <a:pt x="5458" y="5966"/>
                    <a:pt x="5484" y="6087"/>
                  </a:cubicBezTo>
                  <a:cubicBezTo>
                    <a:pt x="5507" y="6199"/>
                    <a:pt x="5473" y="6317"/>
                    <a:pt x="5392" y="6398"/>
                  </a:cubicBezTo>
                  <a:lnTo>
                    <a:pt x="3999" y="7791"/>
                  </a:lnTo>
                  <a:cubicBezTo>
                    <a:pt x="3933" y="7857"/>
                    <a:pt x="3846" y="7890"/>
                    <a:pt x="3758" y="7890"/>
                  </a:cubicBezTo>
                  <a:cubicBezTo>
                    <a:pt x="3671" y="7890"/>
                    <a:pt x="3584" y="7857"/>
                    <a:pt x="3518" y="7791"/>
                  </a:cubicBezTo>
                  <a:lnTo>
                    <a:pt x="2125" y="6398"/>
                  </a:lnTo>
                  <a:cubicBezTo>
                    <a:pt x="1992" y="6265"/>
                    <a:pt x="1992" y="6049"/>
                    <a:pt x="2125" y="5914"/>
                  </a:cubicBezTo>
                  <a:lnTo>
                    <a:pt x="3518" y="4524"/>
                  </a:lnTo>
                  <a:cubicBezTo>
                    <a:pt x="3584" y="4457"/>
                    <a:pt x="3671" y="4424"/>
                    <a:pt x="3758" y="4424"/>
                  </a:cubicBezTo>
                  <a:cubicBezTo>
                    <a:pt x="3846" y="4424"/>
                    <a:pt x="3933" y="4457"/>
                    <a:pt x="3999" y="4524"/>
                  </a:cubicBezTo>
                  <a:lnTo>
                    <a:pt x="5145" y="5669"/>
                  </a:lnTo>
                  <a:cubicBezTo>
                    <a:pt x="5194" y="5718"/>
                    <a:pt x="5248" y="5739"/>
                    <a:pt x="5301" y="5739"/>
                  </a:cubicBezTo>
                  <a:cubicBezTo>
                    <a:pt x="5474" y="5739"/>
                    <a:pt x="5622" y="5517"/>
                    <a:pt x="5461" y="5356"/>
                  </a:cubicBezTo>
                  <a:lnTo>
                    <a:pt x="5323" y="5215"/>
                  </a:lnTo>
                  <a:lnTo>
                    <a:pt x="6014" y="4524"/>
                  </a:lnTo>
                  <a:cubicBezTo>
                    <a:pt x="6082" y="4457"/>
                    <a:pt x="6169" y="4424"/>
                    <a:pt x="6257" y="4424"/>
                  </a:cubicBezTo>
                  <a:close/>
                  <a:moveTo>
                    <a:pt x="2390" y="3326"/>
                  </a:moveTo>
                  <a:lnTo>
                    <a:pt x="2528" y="4881"/>
                  </a:lnTo>
                  <a:lnTo>
                    <a:pt x="1808" y="5600"/>
                  </a:lnTo>
                  <a:cubicBezTo>
                    <a:pt x="1716" y="5695"/>
                    <a:pt x="1647" y="5808"/>
                    <a:pt x="1610" y="5934"/>
                  </a:cubicBezTo>
                  <a:cubicBezTo>
                    <a:pt x="1610" y="5934"/>
                    <a:pt x="1604" y="5934"/>
                    <a:pt x="1595" y="5934"/>
                  </a:cubicBezTo>
                  <a:cubicBezTo>
                    <a:pt x="1487" y="5934"/>
                    <a:pt x="832" y="5961"/>
                    <a:pt x="832" y="6611"/>
                  </a:cubicBezTo>
                  <a:lnTo>
                    <a:pt x="832" y="8894"/>
                  </a:lnTo>
                  <a:cubicBezTo>
                    <a:pt x="832" y="9086"/>
                    <a:pt x="919" y="9271"/>
                    <a:pt x="1065" y="9394"/>
                  </a:cubicBezTo>
                  <a:cubicBezTo>
                    <a:pt x="1071" y="9400"/>
                    <a:pt x="1707" y="9887"/>
                    <a:pt x="1866" y="10485"/>
                  </a:cubicBezTo>
                  <a:cubicBezTo>
                    <a:pt x="1736" y="10488"/>
                    <a:pt x="1607" y="10508"/>
                    <a:pt x="1480" y="10543"/>
                  </a:cubicBezTo>
                  <a:cubicBezTo>
                    <a:pt x="1290" y="10077"/>
                    <a:pt x="850" y="9720"/>
                    <a:pt x="847" y="9717"/>
                  </a:cubicBezTo>
                  <a:cubicBezTo>
                    <a:pt x="593" y="9518"/>
                    <a:pt x="444" y="9216"/>
                    <a:pt x="444" y="8894"/>
                  </a:cubicBezTo>
                  <a:lnTo>
                    <a:pt x="444" y="4374"/>
                  </a:lnTo>
                  <a:cubicBezTo>
                    <a:pt x="446" y="3795"/>
                    <a:pt x="913" y="3329"/>
                    <a:pt x="1491" y="3326"/>
                  </a:cubicBezTo>
                  <a:close/>
                  <a:moveTo>
                    <a:pt x="10018" y="3326"/>
                  </a:moveTo>
                  <a:cubicBezTo>
                    <a:pt x="10597" y="3326"/>
                    <a:pt x="11063" y="3795"/>
                    <a:pt x="11063" y="4374"/>
                  </a:cubicBezTo>
                  <a:lnTo>
                    <a:pt x="11063" y="8894"/>
                  </a:lnTo>
                  <a:lnTo>
                    <a:pt x="11066" y="8894"/>
                  </a:lnTo>
                  <a:cubicBezTo>
                    <a:pt x="11066" y="9216"/>
                    <a:pt x="10916" y="9518"/>
                    <a:pt x="10663" y="9717"/>
                  </a:cubicBezTo>
                  <a:cubicBezTo>
                    <a:pt x="10660" y="9720"/>
                    <a:pt x="10240" y="10045"/>
                    <a:pt x="10030" y="10546"/>
                  </a:cubicBezTo>
                  <a:cubicBezTo>
                    <a:pt x="9903" y="10508"/>
                    <a:pt x="9774" y="10488"/>
                    <a:pt x="9641" y="10485"/>
                  </a:cubicBezTo>
                  <a:cubicBezTo>
                    <a:pt x="9831" y="9858"/>
                    <a:pt x="10436" y="9400"/>
                    <a:pt x="10444" y="9397"/>
                  </a:cubicBezTo>
                  <a:cubicBezTo>
                    <a:pt x="10591" y="9271"/>
                    <a:pt x="10678" y="9089"/>
                    <a:pt x="10678" y="8894"/>
                  </a:cubicBezTo>
                  <a:lnTo>
                    <a:pt x="10678" y="6611"/>
                  </a:lnTo>
                  <a:cubicBezTo>
                    <a:pt x="10678" y="6000"/>
                    <a:pt x="9958" y="5934"/>
                    <a:pt x="9958" y="5934"/>
                  </a:cubicBezTo>
                  <a:cubicBezTo>
                    <a:pt x="9857" y="5324"/>
                    <a:pt x="9365" y="4852"/>
                    <a:pt x="8752" y="4780"/>
                  </a:cubicBezTo>
                  <a:cubicBezTo>
                    <a:pt x="8668" y="4380"/>
                    <a:pt x="8495" y="4005"/>
                    <a:pt x="8239" y="3686"/>
                  </a:cubicBezTo>
                  <a:cubicBezTo>
                    <a:pt x="8191" y="3625"/>
                    <a:pt x="8130" y="3600"/>
                    <a:pt x="8072" y="3600"/>
                  </a:cubicBezTo>
                  <a:cubicBezTo>
                    <a:pt x="7908" y="3600"/>
                    <a:pt x="7756" y="3796"/>
                    <a:pt x="7894" y="3965"/>
                  </a:cubicBezTo>
                  <a:cubicBezTo>
                    <a:pt x="8087" y="4210"/>
                    <a:pt x="8225" y="4495"/>
                    <a:pt x="8300" y="4797"/>
                  </a:cubicBezTo>
                  <a:cubicBezTo>
                    <a:pt x="8078" y="4846"/>
                    <a:pt x="7871" y="4947"/>
                    <a:pt x="7695" y="5091"/>
                  </a:cubicBezTo>
                  <a:lnTo>
                    <a:pt x="6811" y="4210"/>
                  </a:lnTo>
                  <a:cubicBezTo>
                    <a:pt x="6659" y="4056"/>
                    <a:pt x="6458" y="3979"/>
                    <a:pt x="6257" y="3979"/>
                  </a:cubicBezTo>
                  <a:cubicBezTo>
                    <a:pt x="6056" y="3979"/>
                    <a:pt x="5854" y="4056"/>
                    <a:pt x="5700" y="4210"/>
                  </a:cubicBezTo>
                  <a:lnTo>
                    <a:pt x="5009" y="4901"/>
                  </a:lnTo>
                  <a:lnTo>
                    <a:pt x="4316" y="4210"/>
                  </a:lnTo>
                  <a:cubicBezTo>
                    <a:pt x="4218" y="4109"/>
                    <a:pt x="4094" y="4040"/>
                    <a:pt x="3961" y="4005"/>
                  </a:cubicBezTo>
                  <a:lnTo>
                    <a:pt x="3901" y="3326"/>
                  </a:lnTo>
                  <a:close/>
                  <a:moveTo>
                    <a:pt x="2418" y="11021"/>
                  </a:moveTo>
                  <a:lnTo>
                    <a:pt x="2418" y="11021"/>
                  </a:lnTo>
                  <a:cubicBezTo>
                    <a:pt x="2902" y="11220"/>
                    <a:pt x="3219" y="11689"/>
                    <a:pt x="3219" y="12213"/>
                  </a:cubicBezTo>
                  <a:lnTo>
                    <a:pt x="3219" y="13710"/>
                  </a:lnTo>
                  <a:lnTo>
                    <a:pt x="2640" y="13710"/>
                  </a:lnTo>
                  <a:cubicBezTo>
                    <a:pt x="2525" y="13707"/>
                    <a:pt x="2430" y="13612"/>
                    <a:pt x="2427" y="13494"/>
                  </a:cubicBezTo>
                  <a:lnTo>
                    <a:pt x="2427" y="11274"/>
                  </a:lnTo>
                  <a:cubicBezTo>
                    <a:pt x="2427" y="11188"/>
                    <a:pt x="2424" y="11104"/>
                    <a:pt x="2418" y="11021"/>
                  </a:cubicBezTo>
                  <a:close/>
                  <a:moveTo>
                    <a:pt x="5755" y="10929"/>
                  </a:moveTo>
                  <a:cubicBezTo>
                    <a:pt x="6463" y="10929"/>
                    <a:pt x="7039" y="11502"/>
                    <a:pt x="7039" y="12213"/>
                  </a:cubicBezTo>
                  <a:lnTo>
                    <a:pt x="7039" y="13710"/>
                  </a:lnTo>
                  <a:lnTo>
                    <a:pt x="4471" y="13710"/>
                  </a:lnTo>
                  <a:lnTo>
                    <a:pt x="4471" y="12213"/>
                  </a:lnTo>
                  <a:cubicBezTo>
                    <a:pt x="4471" y="11502"/>
                    <a:pt x="5044" y="10929"/>
                    <a:pt x="5755" y="10929"/>
                  </a:cubicBezTo>
                  <a:close/>
                  <a:moveTo>
                    <a:pt x="1568" y="6378"/>
                  </a:moveTo>
                  <a:cubicBezTo>
                    <a:pt x="1595" y="6378"/>
                    <a:pt x="1612" y="6380"/>
                    <a:pt x="1612" y="6380"/>
                  </a:cubicBezTo>
                  <a:cubicBezTo>
                    <a:pt x="1647" y="6507"/>
                    <a:pt x="1716" y="6622"/>
                    <a:pt x="1808" y="6714"/>
                  </a:cubicBezTo>
                  <a:lnTo>
                    <a:pt x="3201" y="8108"/>
                  </a:lnTo>
                  <a:cubicBezTo>
                    <a:pt x="3355" y="8260"/>
                    <a:pt x="3557" y="8336"/>
                    <a:pt x="3758" y="8336"/>
                  </a:cubicBezTo>
                  <a:cubicBezTo>
                    <a:pt x="3959" y="8336"/>
                    <a:pt x="4160" y="8260"/>
                    <a:pt x="4313" y="8108"/>
                  </a:cubicBezTo>
                  <a:lnTo>
                    <a:pt x="5006" y="7414"/>
                  </a:lnTo>
                  <a:lnTo>
                    <a:pt x="5700" y="8108"/>
                  </a:lnTo>
                  <a:cubicBezTo>
                    <a:pt x="5853" y="8260"/>
                    <a:pt x="6054" y="8336"/>
                    <a:pt x="6255" y="8336"/>
                  </a:cubicBezTo>
                  <a:cubicBezTo>
                    <a:pt x="6456" y="8336"/>
                    <a:pt x="6657" y="8260"/>
                    <a:pt x="6811" y="8108"/>
                  </a:cubicBezTo>
                  <a:lnTo>
                    <a:pt x="7695" y="7224"/>
                  </a:lnTo>
                  <a:cubicBezTo>
                    <a:pt x="7962" y="7447"/>
                    <a:pt x="8274" y="7549"/>
                    <a:pt x="8580" y="7549"/>
                  </a:cubicBezTo>
                  <a:cubicBezTo>
                    <a:pt x="9223" y="7549"/>
                    <a:pt x="9840" y="7100"/>
                    <a:pt x="9955" y="6380"/>
                  </a:cubicBezTo>
                  <a:cubicBezTo>
                    <a:pt x="9955" y="6380"/>
                    <a:pt x="9957" y="6380"/>
                    <a:pt x="9961" y="6380"/>
                  </a:cubicBezTo>
                  <a:cubicBezTo>
                    <a:pt x="10001" y="6380"/>
                    <a:pt x="10231" y="6390"/>
                    <a:pt x="10231" y="6611"/>
                  </a:cubicBezTo>
                  <a:lnTo>
                    <a:pt x="10231" y="8894"/>
                  </a:lnTo>
                  <a:cubicBezTo>
                    <a:pt x="10228" y="8954"/>
                    <a:pt x="10205" y="9012"/>
                    <a:pt x="10159" y="9052"/>
                  </a:cubicBezTo>
                  <a:cubicBezTo>
                    <a:pt x="9653" y="9400"/>
                    <a:pt x="9313" y="9913"/>
                    <a:pt x="9163" y="10532"/>
                  </a:cubicBezTo>
                  <a:cubicBezTo>
                    <a:pt x="8389" y="10722"/>
                    <a:pt x="7845" y="11415"/>
                    <a:pt x="7842" y="12213"/>
                  </a:cubicBezTo>
                  <a:lnTo>
                    <a:pt x="7842" y="13710"/>
                  </a:lnTo>
                  <a:lnTo>
                    <a:pt x="7482" y="13710"/>
                  </a:lnTo>
                  <a:lnTo>
                    <a:pt x="7482" y="12213"/>
                  </a:lnTo>
                  <a:cubicBezTo>
                    <a:pt x="7482" y="11257"/>
                    <a:pt x="6708" y="10483"/>
                    <a:pt x="5752" y="10483"/>
                  </a:cubicBezTo>
                  <a:cubicBezTo>
                    <a:pt x="4799" y="10483"/>
                    <a:pt x="4025" y="11257"/>
                    <a:pt x="4025" y="12213"/>
                  </a:cubicBezTo>
                  <a:lnTo>
                    <a:pt x="4025" y="13710"/>
                  </a:lnTo>
                  <a:lnTo>
                    <a:pt x="3665" y="13710"/>
                  </a:lnTo>
                  <a:lnTo>
                    <a:pt x="3665" y="12213"/>
                  </a:lnTo>
                  <a:cubicBezTo>
                    <a:pt x="3662" y="11415"/>
                    <a:pt x="3118" y="10722"/>
                    <a:pt x="2344" y="10532"/>
                  </a:cubicBezTo>
                  <a:cubicBezTo>
                    <a:pt x="2194" y="9913"/>
                    <a:pt x="1854" y="9400"/>
                    <a:pt x="1348" y="9052"/>
                  </a:cubicBezTo>
                  <a:cubicBezTo>
                    <a:pt x="1301" y="9012"/>
                    <a:pt x="1278" y="8954"/>
                    <a:pt x="1278" y="8894"/>
                  </a:cubicBezTo>
                  <a:lnTo>
                    <a:pt x="1278" y="6611"/>
                  </a:lnTo>
                  <a:cubicBezTo>
                    <a:pt x="1278" y="6402"/>
                    <a:pt x="1477" y="6378"/>
                    <a:pt x="1568" y="6378"/>
                  </a:cubicBezTo>
                  <a:close/>
                  <a:moveTo>
                    <a:pt x="9088" y="11025"/>
                  </a:moveTo>
                  <a:cubicBezTo>
                    <a:pt x="9083" y="11105"/>
                    <a:pt x="9080" y="11188"/>
                    <a:pt x="9080" y="11274"/>
                  </a:cubicBezTo>
                  <a:lnTo>
                    <a:pt x="9080" y="13497"/>
                  </a:lnTo>
                  <a:cubicBezTo>
                    <a:pt x="9077" y="13612"/>
                    <a:pt x="8982" y="13707"/>
                    <a:pt x="8867" y="13710"/>
                  </a:cubicBezTo>
                  <a:lnTo>
                    <a:pt x="8288" y="13710"/>
                  </a:lnTo>
                  <a:lnTo>
                    <a:pt x="8288" y="12213"/>
                  </a:lnTo>
                  <a:cubicBezTo>
                    <a:pt x="8288" y="11690"/>
                    <a:pt x="8604" y="11221"/>
                    <a:pt x="9088" y="11025"/>
                  </a:cubicBezTo>
                  <a:close/>
                  <a:moveTo>
                    <a:pt x="1961" y="10929"/>
                  </a:moveTo>
                  <a:cubicBezTo>
                    <a:pt x="1975" y="11044"/>
                    <a:pt x="1981" y="11159"/>
                    <a:pt x="1981" y="11274"/>
                  </a:cubicBezTo>
                  <a:lnTo>
                    <a:pt x="1981" y="13497"/>
                  </a:lnTo>
                  <a:cubicBezTo>
                    <a:pt x="1987" y="13856"/>
                    <a:pt x="2280" y="14150"/>
                    <a:pt x="2640" y="14153"/>
                  </a:cubicBezTo>
                  <a:lnTo>
                    <a:pt x="3219" y="14153"/>
                  </a:lnTo>
                  <a:lnTo>
                    <a:pt x="3219" y="14542"/>
                  </a:lnTo>
                  <a:lnTo>
                    <a:pt x="2640" y="14542"/>
                  </a:lnTo>
                  <a:cubicBezTo>
                    <a:pt x="2064" y="14542"/>
                    <a:pt x="1595" y="14072"/>
                    <a:pt x="1595" y="13497"/>
                  </a:cubicBezTo>
                  <a:lnTo>
                    <a:pt x="1595" y="11274"/>
                  </a:lnTo>
                  <a:cubicBezTo>
                    <a:pt x="1595" y="11176"/>
                    <a:pt x="1589" y="11078"/>
                    <a:pt x="1578" y="10981"/>
                  </a:cubicBezTo>
                  <a:cubicBezTo>
                    <a:pt x="1693" y="10946"/>
                    <a:pt x="1952" y="10929"/>
                    <a:pt x="1961" y="10929"/>
                  </a:cubicBezTo>
                  <a:close/>
                  <a:moveTo>
                    <a:pt x="4025" y="14153"/>
                  </a:moveTo>
                  <a:lnTo>
                    <a:pt x="4025" y="14542"/>
                  </a:lnTo>
                  <a:lnTo>
                    <a:pt x="3665" y="14542"/>
                  </a:lnTo>
                  <a:lnTo>
                    <a:pt x="3665" y="14153"/>
                  </a:lnTo>
                  <a:close/>
                  <a:moveTo>
                    <a:pt x="7039" y="14153"/>
                  </a:moveTo>
                  <a:lnTo>
                    <a:pt x="7039" y="14542"/>
                  </a:lnTo>
                  <a:lnTo>
                    <a:pt x="4471" y="14542"/>
                  </a:lnTo>
                  <a:lnTo>
                    <a:pt x="4471" y="14153"/>
                  </a:lnTo>
                  <a:close/>
                  <a:moveTo>
                    <a:pt x="7842" y="14153"/>
                  </a:moveTo>
                  <a:lnTo>
                    <a:pt x="7842" y="14542"/>
                  </a:lnTo>
                  <a:lnTo>
                    <a:pt x="7482" y="14542"/>
                  </a:lnTo>
                  <a:lnTo>
                    <a:pt x="7482" y="14153"/>
                  </a:lnTo>
                  <a:close/>
                  <a:moveTo>
                    <a:pt x="9546" y="10929"/>
                  </a:moveTo>
                  <a:cubicBezTo>
                    <a:pt x="9555" y="10929"/>
                    <a:pt x="9814" y="10946"/>
                    <a:pt x="9929" y="10981"/>
                  </a:cubicBezTo>
                  <a:cubicBezTo>
                    <a:pt x="9920" y="11078"/>
                    <a:pt x="9915" y="11176"/>
                    <a:pt x="9915" y="11274"/>
                  </a:cubicBezTo>
                  <a:lnTo>
                    <a:pt x="9915" y="13497"/>
                  </a:lnTo>
                  <a:cubicBezTo>
                    <a:pt x="9912" y="14072"/>
                    <a:pt x="9445" y="14542"/>
                    <a:pt x="8867" y="14542"/>
                  </a:cubicBezTo>
                  <a:lnTo>
                    <a:pt x="8288" y="14542"/>
                  </a:lnTo>
                  <a:lnTo>
                    <a:pt x="8288" y="14153"/>
                  </a:lnTo>
                  <a:lnTo>
                    <a:pt x="8867" y="14153"/>
                  </a:lnTo>
                  <a:cubicBezTo>
                    <a:pt x="9230" y="14150"/>
                    <a:pt x="9520" y="13856"/>
                    <a:pt x="9526" y="13497"/>
                  </a:cubicBezTo>
                  <a:lnTo>
                    <a:pt x="9526" y="11274"/>
                  </a:lnTo>
                  <a:cubicBezTo>
                    <a:pt x="9526" y="11159"/>
                    <a:pt x="9532" y="11044"/>
                    <a:pt x="9546" y="10929"/>
                  </a:cubicBezTo>
                  <a:close/>
                  <a:moveTo>
                    <a:pt x="2921" y="1"/>
                  </a:moveTo>
                  <a:cubicBezTo>
                    <a:pt x="2898" y="1"/>
                    <a:pt x="2876" y="2"/>
                    <a:pt x="2853" y="4"/>
                  </a:cubicBezTo>
                  <a:cubicBezTo>
                    <a:pt x="2439" y="41"/>
                    <a:pt x="2133" y="407"/>
                    <a:pt x="2171" y="819"/>
                  </a:cubicBezTo>
                  <a:lnTo>
                    <a:pt x="2352" y="2883"/>
                  </a:lnTo>
                  <a:lnTo>
                    <a:pt x="1491" y="2883"/>
                  </a:lnTo>
                  <a:cubicBezTo>
                    <a:pt x="668" y="2883"/>
                    <a:pt x="0" y="3551"/>
                    <a:pt x="0" y="4374"/>
                  </a:cubicBezTo>
                  <a:lnTo>
                    <a:pt x="0" y="8894"/>
                  </a:lnTo>
                  <a:cubicBezTo>
                    <a:pt x="0" y="9354"/>
                    <a:pt x="210" y="9786"/>
                    <a:pt x="576" y="10068"/>
                  </a:cubicBezTo>
                  <a:cubicBezTo>
                    <a:pt x="582" y="10074"/>
                    <a:pt x="1152" y="10526"/>
                    <a:pt x="1152" y="11274"/>
                  </a:cubicBezTo>
                  <a:lnTo>
                    <a:pt x="1152" y="13497"/>
                  </a:lnTo>
                  <a:cubicBezTo>
                    <a:pt x="1152" y="14320"/>
                    <a:pt x="1820" y="14985"/>
                    <a:pt x="2643" y="14988"/>
                  </a:cubicBezTo>
                  <a:lnTo>
                    <a:pt x="8867" y="14988"/>
                  </a:lnTo>
                  <a:cubicBezTo>
                    <a:pt x="9690" y="14985"/>
                    <a:pt x="10358" y="14320"/>
                    <a:pt x="10361" y="13497"/>
                  </a:cubicBezTo>
                  <a:lnTo>
                    <a:pt x="10361" y="11274"/>
                  </a:lnTo>
                  <a:cubicBezTo>
                    <a:pt x="10361" y="10526"/>
                    <a:pt x="10928" y="10077"/>
                    <a:pt x="10937" y="10071"/>
                  </a:cubicBezTo>
                  <a:cubicBezTo>
                    <a:pt x="11299" y="9789"/>
                    <a:pt x="11512" y="9354"/>
                    <a:pt x="11512" y="8896"/>
                  </a:cubicBezTo>
                  <a:lnTo>
                    <a:pt x="11512" y="4374"/>
                  </a:lnTo>
                  <a:cubicBezTo>
                    <a:pt x="11510" y="3551"/>
                    <a:pt x="10842" y="2883"/>
                    <a:pt x="10018" y="2883"/>
                  </a:cubicBezTo>
                  <a:lnTo>
                    <a:pt x="3861" y="2883"/>
                  </a:lnTo>
                  <a:lnTo>
                    <a:pt x="3763" y="1766"/>
                  </a:lnTo>
                  <a:cubicBezTo>
                    <a:pt x="3752" y="1652"/>
                    <a:pt x="3654" y="1563"/>
                    <a:pt x="3541" y="1563"/>
                  </a:cubicBezTo>
                  <a:cubicBezTo>
                    <a:pt x="3535" y="1563"/>
                    <a:pt x="3528" y="1564"/>
                    <a:pt x="3521" y="1564"/>
                  </a:cubicBezTo>
                  <a:cubicBezTo>
                    <a:pt x="3397" y="1576"/>
                    <a:pt x="3308" y="1682"/>
                    <a:pt x="3319" y="1806"/>
                  </a:cubicBezTo>
                  <a:lnTo>
                    <a:pt x="3414" y="2883"/>
                  </a:lnTo>
                  <a:lnTo>
                    <a:pt x="2798" y="2883"/>
                  </a:lnTo>
                  <a:lnTo>
                    <a:pt x="2614" y="781"/>
                  </a:lnTo>
                  <a:cubicBezTo>
                    <a:pt x="2603" y="614"/>
                    <a:pt x="2726" y="467"/>
                    <a:pt x="2893" y="453"/>
                  </a:cubicBezTo>
                  <a:cubicBezTo>
                    <a:pt x="2902" y="452"/>
                    <a:pt x="2911" y="452"/>
                    <a:pt x="2920" y="452"/>
                  </a:cubicBezTo>
                  <a:cubicBezTo>
                    <a:pt x="3073" y="452"/>
                    <a:pt x="3205" y="569"/>
                    <a:pt x="3224" y="727"/>
                  </a:cubicBezTo>
                  <a:lnTo>
                    <a:pt x="3262" y="1164"/>
                  </a:lnTo>
                  <a:cubicBezTo>
                    <a:pt x="3273" y="1278"/>
                    <a:pt x="3368" y="1367"/>
                    <a:pt x="3483" y="1367"/>
                  </a:cubicBezTo>
                  <a:cubicBezTo>
                    <a:pt x="3490" y="1367"/>
                    <a:pt x="3497" y="1366"/>
                    <a:pt x="3504" y="1366"/>
                  </a:cubicBezTo>
                  <a:cubicBezTo>
                    <a:pt x="3625" y="1354"/>
                    <a:pt x="3717" y="1248"/>
                    <a:pt x="3705" y="1124"/>
                  </a:cubicBezTo>
                  <a:lnTo>
                    <a:pt x="3668" y="686"/>
                  </a:lnTo>
                  <a:cubicBezTo>
                    <a:pt x="3632" y="297"/>
                    <a:pt x="3304" y="1"/>
                    <a:pt x="2921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59" name="Google Shape;259;p33"/>
          <p:cNvGrpSpPr/>
          <p:nvPr/>
        </p:nvGrpSpPr>
        <p:grpSpPr>
          <a:xfrm>
            <a:off x="5929624" y="3003990"/>
            <a:ext cx="130000" cy="374625"/>
            <a:chOff x="2961375" y="2647163"/>
            <a:chExt cx="130000" cy="374625"/>
          </a:xfrm>
        </p:grpSpPr>
        <p:sp>
          <p:nvSpPr>
            <p:cNvPr id="260" name="Google Shape;260;p33"/>
            <p:cNvSpPr/>
            <p:nvPr/>
          </p:nvSpPr>
          <p:spPr>
            <a:xfrm>
              <a:off x="2989925" y="2687613"/>
              <a:ext cx="72950" cy="178150"/>
            </a:xfrm>
            <a:custGeom>
              <a:avLst/>
              <a:gdLst/>
              <a:ahLst/>
              <a:cxnLst/>
              <a:rect l="l" t="t" r="r" b="b"/>
              <a:pathLst>
                <a:path w="2918" h="7126" extrusionOk="0">
                  <a:moveTo>
                    <a:pt x="2396" y="444"/>
                  </a:moveTo>
                  <a:cubicBezTo>
                    <a:pt x="2431" y="444"/>
                    <a:pt x="2459" y="473"/>
                    <a:pt x="2459" y="504"/>
                  </a:cubicBezTo>
                  <a:lnTo>
                    <a:pt x="2459" y="5657"/>
                  </a:lnTo>
                  <a:cubicBezTo>
                    <a:pt x="2459" y="6210"/>
                    <a:pt x="2010" y="6659"/>
                    <a:pt x="1458" y="6659"/>
                  </a:cubicBezTo>
                  <a:cubicBezTo>
                    <a:pt x="905" y="6659"/>
                    <a:pt x="459" y="6210"/>
                    <a:pt x="459" y="5657"/>
                  </a:cubicBezTo>
                  <a:lnTo>
                    <a:pt x="459" y="504"/>
                  </a:lnTo>
                  <a:cubicBezTo>
                    <a:pt x="459" y="473"/>
                    <a:pt x="487" y="444"/>
                    <a:pt x="519" y="444"/>
                  </a:cubicBezTo>
                  <a:close/>
                  <a:moveTo>
                    <a:pt x="522" y="1"/>
                  </a:moveTo>
                  <a:cubicBezTo>
                    <a:pt x="240" y="1"/>
                    <a:pt x="12" y="225"/>
                    <a:pt x="12" y="507"/>
                  </a:cubicBezTo>
                  <a:lnTo>
                    <a:pt x="12" y="5657"/>
                  </a:lnTo>
                  <a:cubicBezTo>
                    <a:pt x="1" y="6466"/>
                    <a:pt x="651" y="7125"/>
                    <a:pt x="1458" y="7125"/>
                  </a:cubicBezTo>
                  <a:cubicBezTo>
                    <a:pt x="2266" y="7125"/>
                    <a:pt x="2917" y="6466"/>
                    <a:pt x="2903" y="5657"/>
                  </a:cubicBezTo>
                  <a:lnTo>
                    <a:pt x="2903" y="504"/>
                  </a:lnTo>
                  <a:cubicBezTo>
                    <a:pt x="2903" y="225"/>
                    <a:pt x="2675" y="1"/>
                    <a:pt x="2396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3003525" y="2789138"/>
              <a:ext cx="48975" cy="58050"/>
            </a:xfrm>
            <a:custGeom>
              <a:avLst/>
              <a:gdLst/>
              <a:ahLst/>
              <a:cxnLst/>
              <a:rect l="l" t="t" r="r" b="b"/>
              <a:pathLst>
                <a:path w="1959" h="2322" extrusionOk="0">
                  <a:moveTo>
                    <a:pt x="1329" y="1"/>
                  </a:moveTo>
                  <a:cubicBezTo>
                    <a:pt x="1305" y="1"/>
                    <a:pt x="1280" y="5"/>
                    <a:pt x="1256" y="13"/>
                  </a:cubicBezTo>
                  <a:cubicBezTo>
                    <a:pt x="983" y="102"/>
                    <a:pt x="775" y="330"/>
                    <a:pt x="712" y="609"/>
                  </a:cubicBezTo>
                  <a:cubicBezTo>
                    <a:pt x="283" y="713"/>
                    <a:pt x="1" y="1118"/>
                    <a:pt x="53" y="1556"/>
                  </a:cubicBezTo>
                  <a:cubicBezTo>
                    <a:pt x="105" y="1994"/>
                    <a:pt x="473" y="2322"/>
                    <a:pt x="914" y="2322"/>
                  </a:cubicBezTo>
                  <a:cubicBezTo>
                    <a:pt x="1037" y="2322"/>
                    <a:pt x="1135" y="2224"/>
                    <a:pt x="1135" y="2100"/>
                  </a:cubicBezTo>
                  <a:cubicBezTo>
                    <a:pt x="1135" y="1976"/>
                    <a:pt x="1037" y="1878"/>
                    <a:pt x="914" y="1878"/>
                  </a:cubicBezTo>
                  <a:cubicBezTo>
                    <a:pt x="473" y="1878"/>
                    <a:pt x="326" y="1288"/>
                    <a:pt x="715" y="1081"/>
                  </a:cubicBezTo>
                  <a:cubicBezTo>
                    <a:pt x="783" y="1045"/>
                    <a:pt x="852" y="1029"/>
                    <a:pt x="918" y="1029"/>
                  </a:cubicBezTo>
                  <a:cubicBezTo>
                    <a:pt x="1228" y="1029"/>
                    <a:pt x="1469" y="1390"/>
                    <a:pt x="1265" y="1691"/>
                  </a:cubicBezTo>
                  <a:cubicBezTo>
                    <a:pt x="1196" y="1792"/>
                    <a:pt x="1224" y="1930"/>
                    <a:pt x="1325" y="1999"/>
                  </a:cubicBezTo>
                  <a:cubicBezTo>
                    <a:pt x="1363" y="2026"/>
                    <a:pt x="1407" y="2038"/>
                    <a:pt x="1450" y="2038"/>
                  </a:cubicBezTo>
                  <a:cubicBezTo>
                    <a:pt x="1521" y="2038"/>
                    <a:pt x="1590" y="2004"/>
                    <a:pt x="1633" y="1942"/>
                  </a:cubicBezTo>
                  <a:cubicBezTo>
                    <a:pt x="1959" y="1461"/>
                    <a:pt x="1731" y="802"/>
                    <a:pt x="1178" y="626"/>
                  </a:cubicBezTo>
                  <a:cubicBezTo>
                    <a:pt x="1224" y="534"/>
                    <a:pt x="1305" y="465"/>
                    <a:pt x="1403" y="433"/>
                  </a:cubicBezTo>
                  <a:cubicBezTo>
                    <a:pt x="1521" y="393"/>
                    <a:pt x="1581" y="266"/>
                    <a:pt x="1541" y="151"/>
                  </a:cubicBezTo>
                  <a:cubicBezTo>
                    <a:pt x="1507" y="58"/>
                    <a:pt x="1421" y="1"/>
                    <a:pt x="1329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024975" y="2759813"/>
              <a:ext cx="12475" cy="11225"/>
            </a:xfrm>
            <a:custGeom>
              <a:avLst/>
              <a:gdLst/>
              <a:ahLst/>
              <a:cxnLst/>
              <a:rect l="l" t="t" r="r" b="b"/>
              <a:pathLst>
                <a:path w="499" h="449" extrusionOk="0">
                  <a:moveTo>
                    <a:pt x="276" y="0"/>
                  </a:moveTo>
                  <a:cubicBezTo>
                    <a:pt x="132" y="0"/>
                    <a:pt x="1" y="146"/>
                    <a:pt x="70" y="311"/>
                  </a:cubicBezTo>
                  <a:cubicBezTo>
                    <a:pt x="109" y="405"/>
                    <a:pt x="191" y="448"/>
                    <a:pt x="273" y="448"/>
                  </a:cubicBezTo>
                  <a:cubicBezTo>
                    <a:pt x="386" y="448"/>
                    <a:pt x="499" y="366"/>
                    <a:pt x="499" y="225"/>
                  </a:cubicBezTo>
                  <a:cubicBezTo>
                    <a:pt x="499" y="167"/>
                    <a:pt x="476" y="109"/>
                    <a:pt x="433" y="69"/>
                  </a:cubicBezTo>
                  <a:cubicBezTo>
                    <a:pt x="385" y="21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033600" y="2731388"/>
              <a:ext cx="12425" cy="11225"/>
            </a:xfrm>
            <a:custGeom>
              <a:avLst/>
              <a:gdLst/>
              <a:ahLst/>
              <a:cxnLst/>
              <a:rect l="l" t="t" r="r" b="b"/>
              <a:pathLst>
                <a:path w="497" h="449" extrusionOk="0">
                  <a:moveTo>
                    <a:pt x="276" y="0"/>
                  </a:moveTo>
                  <a:cubicBezTo>
                    <a:pt x="133" y="0"/>
                    <a:pt x="1" y="146"/>
                    <a:pt x="67" y="311"/>
                  </a:cubicBezTo>
                  <a:cubicBezTo>
                    <a:pt x="107" y="405"/>
                    <a:pt x="190" y="448"/>
                    <a:pt x="271" y="448"/>
                  </a:cubicBezTo>
                  <a:cubicBezTo>
                    <a:pt x="384" y="448"/>
                    <a:pt x="496" y="366"/>
                    <a:pt x="496" y="224"/>
                  </a:cubicBezTo>
                  <a:cubicBezTo>
                    <a:pt x="496" y="167"/>
                    <a:pt x="473" y="109"/>
                    <a:pt x="433" y="69"/>
                  </a:cubicBezTo>
                  <a:cubicBezTo>
                    <a:pt x="386" y="21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024975" y="27066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1" y="146"/>
                    <a:pt x="70" y="310"/>
                  </a:cubicBezTo>
                  <a:cubicBezTo>
                    <a:pt x="109" y="406"/>
                    <a:pt x="191" y="449"/>
                    <a:pt x="274" y="449"/>
                  </a:cubicBezTo>
                  <a:cubicBezTo>
                    <a:pt x="386" y="449"/>
                    <a:pt x="499" y="367"/>
                    <a:pt x="499" y="226"/>
                  </a:cubicBezTo>
                  <a:cubicBezTo>
                    <a:pt x="499" y="166"/>
                    <a:pt x="476" y="111"/>
                    <a:pt x="433" y="68"/>
                  </a:cubicBezTo>
                  <a:cubicBezTo>
                    <a:pt x="386" y="21"/>
                    <a:pt x="331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961375" y="2647163"/>
              <a:ext cx="130000" cy="374625"/>
            </a:xfrm>
            <a:custGeom>
              <a:avLst/>
              <a:gdLst/>
              <a:ahLst/>
              <a:cxnLst/>
              <a:rect l="l" t="t" r="r" b="b"/>
              <a:pathLst>
                <a:path w="5200" h="14985" extrusionOk="0">
                  <a:moveTo>
                    <a:pt x="4180" y="444"/>
                  </a:moveTo>
                  <a:cubicBezTo>
                    <a:pt x="4269" y="444"/>
                    <a:pt x="4341" y="516"/>
                    <a:pt x="4341" y="605"/>
                  </a:cubicBezTo>
                  <a:lnTo>
                    <a:pt x="4341" y="7275"/>
                  </a:lnTo>
                  <a:cubicBezTo>
                    <a:pt x="4341" y="8237"/>
                    <a:pt x="3564" y="9017"/>
                    <a:pt x="2600" y="9017"/>
                  </a:cubicBezTo>
                  <a:cubicBezTo>
                    <a:pt x="1638" y="9017"/>
                    <a:pt x="858" y="8237"/>
                    <a:pt x="858" y="7275"/>
                  </a:cubicBezTo>
                  <a:lnTo>
                    <a:pt x="858" y="605"/>
                  </a:lnTo>
                  <a:cubicBezTo>
                    <a:pt x="858" y="516"/>
                    <a:pt x="930" y="444"/>
                    <a:pt x="1019" y="444"/>
                  </a:cubicBezTo>
                  <a:close/>
                  <a:moveTo>
                    <a:pt x="1019" y="1"/>
                  </a:moveTo>
                  <a:cubicBezTo>
                    <a:pt x="685" y="1"/>
                    <a:pt x="415" y="271"/>
                    <a:pt x="415" y="605"/>
                  </a:cubicBezTo>
                  <a:lnTo>
                    <a:pt x="415" y="7275"/>
                  </a:lnTo>
                  <a:cubicBezTo>
                    <a:pt x="415" y="8079"/>
                    <a:pt x="852" y="8815"/>
                    <a:pt x="1557" y="9198"/>
                  </a:cubicBezTo>
                  <a:cubicBezTo>
                    <a:pt x="1563" y="9204"/>
                    <a:pt x="1917" y="9403"/>
                    <a:pt x="1917" y="10085"/>
                  </a:cubicBezTo>
                  <a:lnTo>
                    <a:pt x="1917" y="12849"/>
                  </a:lnTo>
                  <a:cubicBezTo>
                    <a:pt x="1912" y="12995"/>
                    <a:pt x="1877" y="13142"/>
                    <a:pt x="1814" y="13275"/>
                  </a:cubicBezTo>
                  <a:cubicBezTo>
                    <a:pt x="1696" y="13514"/>
                    <a:pt x="1491" y="13629"/>
                    <a:pt x="1186" y="13629"/>
                  </a:cubicBezTo>
                  <a:lnTo>
                    <a:pt x="662" y="13629"/>
                  </a:lnTo>
                  <a:cubicBezTo>
                    <a:pt x="294" y="13637"/>
                    <a:pt x="0" y="13940"/>
                    <a:pt x="0" y="14308"/>
                  </a:cubicBezTo>
                  <a:cubicBezTo>
                    <a:pt x="0" y="14674"/>
                    <a:pt x="294" y="14976"/>
                    <a:pt x="662" y="14985"/>
                  </a:cubicBezTo>
                  <a:lnTo>
                    <a:pt x="4537" y="14985"/>
                  </a:lnTo>
                  <a:cubicBezTo>
                    <a:pt x="4905" y="14976"/>
                    <a:pt x="5199" y="14674"/>
                    <a:pt x="5199" y="14308"/>
                  </a:cubicBezTo>
                  <a:cubicBezTo>
                    <a:pt x="5199" y="13940"/>
                    <a:pt x="4905" y="13637"/>
                    <a:pt x="4537" y="13629"/>
                  </a:cubicBezTo>
                  <a:lnTo>
                    <a:pt x="4016" y="13629"/>
                  </a:lnTo>
                  <a:cubicBezTo>
                    <a:pt x="3719" y="13629"/>
                    <a:pt x="3515" y="13519"/>
                    <a:pt x="3394" y="13292"/>
                  </a:cubicBezTo>
                  <a:cubicBezTo>
                    <a:pt x="3325" y="13157"/>
                    <a:pt x="3288" y="13007"/>
                    <a:pt x="3282" y="12854"/>
                  </a:cubicBezTo>
                  <a:lnTo>
                    <a:pt x="3282" y="11539"/>
                  </a:lnTo>
                  <a:cubicBezTo>
                    <a:pt x="3282" y="11415"/>
                    <a:pt x="3184" y="11317"/>
                    <a:pt x="3060" y="11317"/>
                  </a:cubicBezTo>
                  <a:cubicBezTo>
                    <a:pt x="2936" y="11317"/>
                    <a:pt x="2838" y="11415"/>
                    <a:pt x="2838" y="11539"/>
                  </a:cubicBezTo>
                  <a:lnTo>
                    <a:pt x="2838" y="12854"/>
                  </a:lnTo>
                  <a:lnTo>
                    <a:pt x="2838" y="12860"/>
                  </a:lnTo>
                  <a:cubicBezTo>
                    <a:pt x="2847" y="13312"/>
                    <a:pt x="3103" y="14075"/>
                    <a:pt x="4016" y="14075"/>
                  </a:cubicBezTo>
                  <a:lnTo>
                    <a:pt x="4540" y="14075"/>
                  </a:lnTo>
                  <a:cubicBezTo>
                    <a:pt x="4666" y="14075"/>
                    <a:pt x="4770" y="14179"/>
                    <a:pt x="4770" y="14305"/>
                  </a:cubicBezTo>
                  <a:cubicBezTo>
                    <a:pt x="4770" y="14435"/>
                    <a:pt x="4666" y="14538"/>
                    <a:pt x="4540" y="14538"/>
                  </a:cubicBezTo>
                  <a:lnTo>
                    <a:pt x="662" y="14538"/>
                  </a:lnTo>
                  <a:cubicBezTo>
                    <a:pt x="535" y="14538"/>
                    <a:pt x="432" y="14435"/>
                    <a:pt x="432" y="14305"/>
                  </a:cubicBezTo>
                  <a:cubicBezTo>
                    <a:pt x="432" y="14179"/>
                    <a:pt x="535" y="14075"/>
                    <a:pt x="662" y="14075"/>
                  </a:cubicBezTo>
                  <a:lnTo>
                    <a:pt x="1186" y="14075"/>
                  </a:lnTo>
                  <a:cubicBezTo>
                    <a:pt x="2113" y="14075"/>
                    <a:pt x="2361" y="13303"/>
                    <a:pt x="2363" y="12849"/>
                  </a:cubicBezTo>
                  <a:lnTo>
                    <a:pt x="2363" y="10085"/>
                  </a:lnTo>
                  <a:cubicBezTo>
                    <a:pt x="2366" y="9863"/>
                    <a:pt x="2329" y="9642"/>
                    <a:pt x="2251" y="9434"/>
                  </a:cubicBezTo>
                  <a:lnTo>
                    <a:pt x="2251" y="9434"/>
                  </a:lnTo>
                  <a:cubicBezTo>
                    <a:pt x="2368" y="9453"/>
                    <a:pt x="2484" y="9462"/>
                    <a:pt x="2601" y="9462"/>
                  </a:cubicBezTo>
                  <a:cubicBezTo>
                    <a:pt x="2718" y="9462"/>
                    <a:pt x="2834" y="9453"/>
                    <a:pt x="2951" y="9434"/>
                  </a:cubicBezTo>
                  <a:lnTo>
                    <a:pt x="2951" y="9434"/>
                  </a:lnTo>
                  <a:cubicBezTo>
                    <a:pt x="2873" y="9642"/>
                    <a:pt x="2836" y="9863"/>
                    <a:pt x="2838" y="10085"/>
                  </a:cubicBezTo>
                  <a:lnTo>
                    <a:pt x="2838" y="10897"/>
                  </a:lnTo>
                  <a:cubicBezTo>
                    <a:pt x="2838" y="11018"/>
                    <a:pt x="2936" y="11118"/>
                    <a:pt x="3060" y="11118"/>
                  </a:cubicBezTo>
                  <a:cubicBezTo>
                    <a:pt x="3184" y="11118"/>
                    <a:pt x="3282" y="11018"/>
                    <a:pt x="3282" y="10897"/>
                  </a:cubicBezTo>
                  <a:lnTo>
                    <a:pt x="3282" y="10085"/>
                  </a:lnTo>
                  <a:cubicBezTo>
                    <a:pt x="3282" y="9423"/>
                    <a:pt x="3633" y="9207"/>
                    <a:pt x="3639" y="9198"/>
                  </a:cubicBezTo>
                  <a:cubicBezTo>
                    <a:pt x="4347" y="8818"/>
                    <a:pt x="4787" y="8079"/>
                    <a:pt x="4787" y="7275"/>
                  </a:cubicBezTo>
                  <a:lnTo>
                    <a:pt x="4787" y="605"/>
                  </a:lnTo>
                  <a:cubicBezTo>
                    <a:pt x="4787" y="271"/>
                    <a:pt x="4517" y="1"/>
                    <a:pt x="4180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5888298" y="881698"/>
            <a:ext cx="254725" cy="374525"/>
            <a:chOff x="7869900" y="2065413"/>
            <a:chExt cx="254725" cy="374525"/>
          </a:xfrm>
        </p:grpSpPr>
        <p:sp>
          <p:nvSpPr>
            <p:cNvPr id="267" name="Google Shape;267;p33"/>
            <p:cNvSpPr/>
            <p:nvPr/>
          </p:nvSpPr>
          <p:spPr>
            <a:xfrm>
              <a:off x="8003350" y="2240063"/>
              <a:ext cx="12025" cy="18350"/>
            </a:xfrm>
            <a:custGeom>
              <a:avLst/>
              <a:gdLst/>
              <a:ahLst/>
              <a:cxnLst/>
              <a:rect l="l" t="t" r="r" b="b"/>
              <a:pathLst>
                <a:path w="481" h="734" extrusionOk="0">
                  <a:moveTo>
                    <a:pt x="236" y="0"/>
                  </a:moveTo>
                  <a:cubicBezTo>
                    <a:pt x="226" y="0"/>
                    <a:pt x="215" y="1"/>
                    <a:pt x="205" y="3"/>
                  </a:cubicBezTo>
                  <a:cubicBezTo>
                    <a:pt x="84" y="20"/>
                    <a:pt x="0" y="135"/>
                    <a:pt x="17" y="256"/>
                  </a:cubicBezTo>
                  <a:cubicBezTo>
                    <a:pt x="29" y="340"/>
                    <a:pt x="35" y="426"/>
                    <a:pt x="35" y="509"/>
                  </a:cubicBezTo>
                  <a:cubicBezTo>
                    <a:pt x="35" y="633"/>
                    <a:pt x="135" y="734"/>
                    <a:pt x="256" y="734"/>
                  </a:cubicBezTo>
                  <a:cubicBezTo>
                    <a:pt x="380" y="734"/>
                    <a:pt x="481" y="633"/>
                    <a:pt x="481" y="509"/>
                  </a:cubicBezTo>
                  <a:cubicBezTo>
                    <a:pt x="481" y="403"/>
                    <a:pt x="472" y="296"/>
                    <a:pt x="458" y="193"/>
                  </a:cubicBezTo>
                  <a:cubicBezTo>
                    <a:pt x="442" y="80"/>
                    <a:pt x="345" y="0"/>
                    <a:pt x="23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986350" y="2264413"/>
              <a:ext cx="26600" cy="30650"/>
            </a:xfrm>
            <a:custGeom>
              <a:avLst/>
              <a:gdLst/>
              <a:ahLst/>
              <a:cxnLst/>
              <a:rect l="l" t="t" r="r" b="b"/>
              <a:pathLst>
                <a:path w="1064" h="1226" extrusionOk="0">
                  <a:moveTo>
                    <a:pt x="811" y="0"/>
                  </a:moveTo>
                  <a:cubicBezTo>
                    <a:pt x="722" y="0"/>
                    <a:pt x="638" y="55"/>
                    <a:pt x="605" y="146"/>
                  </a:cubicBezTo>
                  <a:cubicBezTo>
                    <a:pt x="507" y="408"/>
                    <a:pt x="340" y="638"/>
                    <a:pt x="119" y="811"/>
                  </a:cubicBezTo>
                  <a:cubicBezTo>
                    <a:pt x="21" y="886"/>
                    <a:pt x="1" y="1027"/>
                    <a:pt x="79" y="1124"/>
                  </a:cubicBezTo>
                  <a:cubicBezTo>
                    <a:pt x="142" y="1201"/>
                    <a:pt x="200" y="1225"/>
                    <a:pt x="250" y="1225"/>
                  </a:cubicBezTo>
                  <a:cubicBezTo>
                    <a:pt x="316" y="1225"/>
                    <a:pt x="366" y="1183"/>
                    <a:pt x="389" y="1165"/>
                  </a:cubicBezTo>
                  <a:cubicBezTo>
                    <a:pt x="677" y="940"/>
                    <a:pt x="896" y="641"/>
                    <a:pt x="1020" y="301"/>
                  </a:cubicBezTo>
                  <a:cubicBezTo>
                    <a:pt x="1063" y="186"/>
                    <a:pt x="1005" y="59"/>
                    <a:pt x="893" y="16"/>
                  </a:cubicBezTo>
                  <a:cubicBezTo>
                    <a:pt x="866" y="5"/>
                    <a:pt x="839" y="0"/>
                    <a:pt x="811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869900" y="2065413"/>
              <a:ext cx="254725" cy="374525"/>
            </a:xfrm>
            <a:custGeom>
              <a:avLst/>
              <a:gdLst/>
              <a:ahLst/>
              <a:cxnLst/>
              <a:rect l="l" t="t" r="r" b="b"/>
              <a:pathLst>
                <a:path w="10189" h="14981" extrusionOk="0">
                  <a:moveTo>
                    <a:pt x="5292" y="514"/>
                  </a:moveTo>
                  <a:cubicBezTo>
                    <a:pt x="5298" y="526"/>
                    <a:pt x="5681" y="1341"/>
                    <a:pt x="5571" y="1876"/>
                  </a:cubicBezTo>
                  <a:cubicBezTo>
                    <a:pt x="5459" y="1839"/>
                    <a:pt x="5341" y="1821"/>
                    <a:pt x="5223" y="1821"/>
                  </a:cubicBezTo>
                  <a:cubicBezTo>
                    <a:pt x="5099" y="1821"/>
                    <a:pt x="5001" y="1919"/>
                    <a:pt x="5001" y="2043"/>
                  </a:cubicBezTo>
                  <a:cubicBezTo>
                    <a:pt x="5001" y="2167"/>
                    <a:pt x="5099" y="2265"/>
                    <a:pt x="5223" y="2268"/>
                  </a:cubicBezTo>
                  <a:cubicBezTo>
                    <a:pt x="5992" y="2268"/>
                    <a:pt x="5897" y="3025"/>
                    <a:pt x="5888" y="3062"/>
                  </a:cubicBezTo>
                  <a:lnTo>
                    <a:pt x="2200" y="3062"/>
                  </a:lnTo>
                  <a:cubicBezTo>
                    <a:pt x="2195" y="3025"/>
                    <a:pt x="2163" y="2268"/>
                    <a:pt x="2868" y="2268"/>
                  </a:cubicBezTo>
                  <a:lnTo>
                    <a:pt x="2868" y="2265"/>
                  </a:lnTo>
                  <a:lnTo>
                    <a:pt x="3156" y="2265"/>
                  </a:lnTo>
                  <a:cubicBezTo>
                    <a:pt x="3277" y="2265"/>
                    <a:pt x="3378" y="2167"/>
                    <a:pt x="3378" y="2043"/>
                  </a:cubicBezTo>
                  <a:cubicBezTo>
                    <a:pt x="3378" y="1919"/>
                    <a:pt x="3277" y="1821"/>
                    <a:pt x="3156" y="1821"/>
                  </a:cubicBezTo>
                  <a:lnTo>
                    <a:pt x="2868" y="1821"/>
                  </a:lnTo>
                  <a:cubicBezTo>
                    <a:pt x="2742" y="1821"/>
                    <a:pt x="2618" y="1842"/>
                    <a:pt x="2503" y="1882"/>
                  </a:cubicBezTo>
                  <a:cubicBezTo>
                    <a:pt x="2503" y="1873"/>
                    <a:pt x="2520" y="1174"/>
                    <a:pt x="3176" y="1174"/>
                  </a:cubicBezTo>
                  <a:lnTo>
                    <a:pt x="3959" y="1174"/>
                  </a:lnTo>
                  <a:cubicBezTo>
                    <a:pt x="4748" y="1174"/>
                    <a:pt x="5183" y="687"/>
                    <a:pt x="5292" y="514"/>
                  </a:cubicBezTo>
                  <a:close/>
                  <a:moveTo>
                    <a:pt x="7797" y="5300"/>
                  </a:moveTo>
                  <a:cubicBezTo>
                    <a:pt x="8357" y="5300"/>
                    <a:pt x="8856" y="5753"/>
                    <a:pt x="8856" y="6364"/>
                  </a:cubicBezTo>
                  <a:cubicBezTo>
                    <a:pt x="8856" y="7335"/>
                    <a:pt x="7774" y="7423"/>
                    <a:pt x="7710" y="7423"/>
                  </a:cubicBezTo>
                  <a:cubicBezTo>
                    <a:pt x="7709" y="7423"/>
                    <a:pt x="7708" y="7423"/>
                    <a:pt x="7707" y="7423"/>
                  </a:cubicBezTo>
                  <a:cubicBezTo>
                    <a:pt x="7702" y="7092"/>
                    <a:pt x="7650" y="6764"/>
                    <a:pt x="7555" y="6450"/>
                  </a:cubicBezTo>
                  <a:lnTo>
                    <a:pt x="7555" y="6448"/>
                  </a:lnTo>
                  <a:cubicBezTo>
                    <a:pt x="7463" y="6099"/>
                    <a:pt x="7405" y="5745"/>
                    <a:pt x="7382" y="5385"/>
                  </a:cubicBezTo>
                  <a:cubicBezTo>
                    <a:pt x="7520" y="5327"/>
                    <a:pt x="7660" y="5300"/>
                    <a:pt x="7797" y="5300"/>
                  </a:cubicBezTo>
                  <a:close/>
                  <a:moveTo>
                    <a:pt x="7797" y="4412"/>
                  </a:moveTo>
                  <a:cubicBezTo>
                    <a:pt x="8848" y="4412"/>
                    <a:pt x="9746" y="5266"/>
                    <a:pt x="9746" y="6364"/>
                  </a:cubicBezTo>
                  <a:cubicBezTo>
                    <a:pt x="9746" y="8201"/>
                    <a:pt x="7810" y="8310"/>
                    <a:pt x="7630" y="8310"/>
                  </a:cubicBezTo>
                  <a:cubicBezTo>
                    <a:pt x="7624" y="8310"/>
                    <a:pt x="7620" y="8310"/>
                    <a:pt x="7618" y="8310"/>
                  </a:cubicBezTo>
                  <a:cubicBezTo>
                    <a:pt x="7653" y="8163"/>
                    <a:pt x="7676" y="8016"/>
                    <a:pt x="7690" y="7870"/>
                  </a:cubicBezTo>
                  <a:cubicBezTo>
                    <a:pt x="7728" y="7870"/>
                    <a:pt x="9302" y="7855"/>
                    <a:pt x="9302" y="6364"/>
                  </a:cubicBezTo>
                  <a:cubicBezTo>
                    <a:pt x="9302" y="5507"/>
                    <a:pt x="8603" y="4856"/>
                    <a:pt x="7799" y="4856"/>
                  </a:cubicBezTo>
                  <a:cubicBezTo>
                    <a:pt x="7660" y="4856"/>
                    <a:pt x="7518" y="4875"/>
                    <a:pt x="7376" y="4916"/>
                  </a:cubicBezTo>
                  <a:cubicBezTo>
                    <a:pt x="7382" y="4752"/>
                    <a:pt x="7396" y="4597"/>
                    <a:pt x="7414" y="4450"/>
                  </a:cubicBezTo>
                  <a:cubicBezTo>
                    <a:pt x="7543" y="4424"/>
                    <a:pt x="7671" y="4412"/>
                    <a:pt x="7797" y="4412"/>
                  </a:cubicBezTo>
                  <a:close/>
                  <a:moveTo>
                    <a:pt x="6124" y="3508"/>
                  </a:moveTo>
                  <a:cubicBezTo>
                    <a:pt x="6176" y="3508"/>
                    <a:pt x="6222" y="3537"/>
                    <a:pt x="6251" y="3580"/>
                  </a:cubicBezTo>
                  <a:cubicBezTo>
                    <a:pt x="6282" y="3635"/>
                    <a:pt x="6291" y="3701"/>
                    <a:pt x="6271" y="3762"/>
                  </a:cubicBezTo>
                  <a:cubicBezTo>
                    <a:pt x="5948" y="4738"/>
                    <a:pt x="5911" y="5783"/>
                    <a:pt x="6161" y="6779"/>
                  </a:cubicBezTo>
                  <a:cubicBezTo>
                    <a:pt x="6190" y="6917"/>
                    <a:pt x="6262" y="7305"/>
                    <a:pt x="6262" y="7495"/>
                  </a:cubicBezTo>
                  <a:cubicBezTo>
                    <a:pt x="6262" y="8828"/>
                    <a:pt x="5266" y="9916"/>
                    <a:pt x="4043" y="9916"/>
                  </a:cubicBezTo>
                  <a:cubicBezTo>
                    <a:pt x="2819" y="9916"/>
                    <a:pt x="1823" y="8831"/>
                    <a:pt x="1823" y="7495"/>
                  </a:cubicBezTo>
                  <a:cubicBezTo>
                    <a:pt x="1823" y="7256"/>
                    <a:pt x="1921" y="6784"/>
                    <a:pt x="1921" y="6784"/>
                  </a:cubicBezTo>
                  <a:cubicBezTo>
                    <a:pt x="2261" y="5411"/>
                    <a:pt x="2002" y="4303"/>
                    <a:pt x="1817" y="3762"/>
                  </a:cubicBezTo>
                  <a:cubicBezTo>
                    <a:pt x="1797" y="3701"/>
                    <a:pt x="1803" y="3635"/>
                    <a:pt x="1838" y="3580"/>
                  </a:cubicBezTo>
                  <a:cubicBezTo>
                    <a:pt x="1864" y="3537"/>
                    <a:pt x="1910" y="3511"/>
                    <a:pt x="1961" y="3508"/>
                  </a:cubicBezTo>
                  <a:close/>
                  <a:moveTo>
                    <a:pt x="2871" y="10970"/>
                  </a:moveTo>
                  <a:cubicBezTo>
                    <a:pt x="3253" y="11098"/>
                    <a:pt x="3649" y="11162"/>
                    <a:pt x="4045" y="11162"/>
                  </a:cubicBezTo>
                  <a:cubicBezTo>
                    <a:pt x="4441" y="11162"/>
                    <a:pt x="4837" y="11098"/>
                    <a:pt x="5217" y="10970"/>
                  </a:cubicBezTo>
                  <a:lnTo>
                    <a:pt x="5217" y="10970"/>
                  </a:lnTo>
                  <a:cubicBezTo>
                    <a:pt x="5272" y="11276"/>
                    <a:pt x="5035" y="11557"/>
                    <a:pt x="4727" y="11557"/>
                  </a:cubicBezTo>
                  <a:cubicBezTo>
                    <a:pt x="4725" y="11557"/>
                    <a:pt x="4724" y="11557"/>
                    <a:pt x="4722" y="11557"/>
                  </a:cubicBezTo>
                  <a:lnTo>
                    <a:pt x="3369" y="11557"/>
                  </a:lnTo>
                  <a:cubicBezTo>
                    <a:pt x="3368" y="11557"/>
                    <a:pt x="3366" y="11557"/>
                    <a:pt x="3364" y="11557"/>
                  </a:cubicBezTo>
                  <a:cubicBezTo>
                    <a:pt x="3053" y="11557"/>
                    <a:pt x="2817" y="11276"/>
                    <a:pt x="2871" y="10970"/>
                  </a:cubicBezTo>
                  <a:close/>
                  <a:moveTo>
                    <a:pt x="5211" y="11868"/>
                  </a:moveTo>
                  <a:cubicBezTo>
                    <a:pt x="5223" y="11908"/>
                    <a:pt x="5226" y="11949"/>
                    <a:pt x="5226" y="11989"/>
                  </a:cubicBezTo>
                  <a:cubicBezTo>
                    <a:pt x="5226" y="12268"/>
                    <a:pt x="4998" y="12496"/>
                    <a:pt x="4719" y="12496"/>
                  </a:cubicBezTo>
                  <a:lnTo>
                    <a:pt x="4722" y="12493"/>
                  </a:lnTo>
                  <a:lnTo>
                    <a:pt x="3369" y="12493"/>
                  </a:lnTo>
                  <a:cubicBezTo>
                    <a:pt x="3090" y="12493"/>
                    <a:pt x="2865" y="12268"/>
                    <a:pt x="2865" y="11989"/>
                  </a:cubicBezTo>
                  <a:cubicBezTo>
                    <a:pt x="2865" y="11949"/>
                    <a:pt x="2871" y="11908"/>
                    <a:pt x="2880" y="11868"/>
                  </a:cubicBezTo>
                  <a:cubicBezTo>
                    <a:pt x="3029" y="11957"/>
                    <a:pt x="3199" y="12006"/>
                    <a:pt x="3372" y="12006"/>
                  </a:cubicBezTo>
                  <a:lnTo>
                    <a:pt x="4722" y="12006"/>
                  </a:lnTo>
                  <a:cubicBezTo>
                    <a:pt x="4895" y="12006"/>
                    <a:pt x="5065" y="11957"/>
                    <a:pt x="5211" y="11868"/>
                  </a:cubicBezTo>
                  <a:close/>
                  <a:moveTo>
                    <a:pt x="5299" y="0"/>
                  </a:moveTo>
                  <a:cubicBezTo>
                    <a:pt x="5115" y="0"/>
                    <a:pt x="4994" y="163"/>
                    <a:pt x="4929" y="253"/>
                  </a:cubicBezTo>
                  <a:cubicBezTo>
                    <a:pt x="4703" y="553"/>
                    <a:pt x="4351" y="728"/>
                    <a:pt x="3977" y="728"/>
                  </a:cubicBezTo>
                  <a:cubicBezTo>
                    <a:pt x="3971" y="728"/>
                    <a:pt x="3965" y="728"/>
                    <a:pt x="3959" y="727"/>
                  </a:cubicBezTo>
                  <a:lnTo>
                    <a:pt x="3176" y="727"/>
                  </a:lnTo>
                  <a:cubicBezTo>
                    <a:pt x="2010" y="727"/>
                    <a:pt x="2056" y="1937"/>
                    <a:pt x="2059" y="1983"/>
                  </a:cubicBezTo>
                  <a:lnTo>
                    <a:pt x="842" y="1983"/>
                  </a:lnTo>
                  <a:cubicBezTo>
                    <a:pt x="323" y="1983"/>
                    <a:pt x="1" y="2541"/>
                    <a:pt x="257" y="2990"/>
                  </a:cubicBezTo>
                  <a:cubicBezTo>
                    <a:pt x="548" y="3543"/>
                    <a:pt x="703" y="4156"/>
                    <a:pt x="709" y="4784"/>
                  </a:cubicBezTo>
                  <a:cubicBezTo>
                    <a:pt x="709" y="4905"/>
                    <a:pt x="810" y="5002"/>
                    <a:pt x="931" y="5002"/>
                  </a:cubicBezTo>
                  <a:cubicBezTo>
                    <a:pt x="931" y="5002"/>
                    <a:pt x="943" y="5005"/>
                    <a:pt x="963" y="5005"/>
                  </a:cubicBezTo>
                  <a:cubicBezTo>
                    <a:pt x="1023" y="5005"/>
                    <a:pt x="1147" y="4980"/>
                    <a:pt x="1155" y="4778"/>
                  </a:cubicBezTo>
                  <a:cubicBezTo>
                    <a:pt x="1167" y="4490"/>
                    <a:pt x="1104" y="3742"/>
                    <a:pt x="643" y="2769"/>
                  </a:cubicBezTo>
                  <a:cubicBezTo>
                    <a:pt x="606" y="2697"/>
                    <a:pt x="606" y="2610"/>
                    <a:pt x="643" y="2538"/>
                  </a:cubicBezTo>
                  <a:cubicBezTo>
                    <a:pt x="683" y="2469"/>
                    <a:pt x="758" y="2426"/>
                    <a:pt x="842" y="2426"/>
                  </a:cubicBezTo>
                  <a:lnTo>
                    <a:pt x="1869" y="2420"/>
                  </a:lnTo>
                  <a:lnTo>
                    <a:pt x="1869" y="2420"/>
                  </a:lnTo>
                  <a:cubicBezTo>
                    <a:pt x="1737" y="2622"/>
                    <a:pt x="1697" y="2866"/>
                    <a:pt x="1754" y="3100"/>
                  </a:cubicBezTo>
                  <a:cubicBezTo>
                    <a:pt x="1633" y="3146"/>
                    <a:pt x="1532" y="3229"/>
                    <a:pt x="1463" y="3338"/>
                  </a:cubicBezTo>
                  <a:cubicBezTo>
                    <a:pt x="1357" y="3505"/>
                    <a:pt x="1331" y="3716"/>
                    <a:pt x="1397" y="3906"/>
                  </a:cubicBezTo>
                  <a:cubicBezTo>
                    <a:pt x="1564" y="4398"/>
                    <a:pt x="1803" y="5414"/>
                    <a:pt x="1489" y="6672"/>
                  </a:cubicBezTo>
                  <a:cubicBezTo>
                    <a:pt x="1489" y="6672"/>
                    <a:pt x="1377" y="7216"/>
                    <a:pt x="1377" y="7493"/>
                  </a:cubicBezTo>
                  <a:cubicBezTo>
                    <a:pt x="1377" y="9073"/>
                    <a:pt x="2572" y="10357"/>
                    <a:pt x="4040" y="10357"/>
                  </a:cubicBezTo>
                  <a:cubicBezTo>
                    <a:pt x="5508" y="10357"/>
                    <a:pt x="6703" y="9073"/>
                    <a:pt x="6703" y="7493"/>
                  </a:cubicBezTo>
                  <a:cubicBezTo>
                    <a:pt x="6703" y="7216"/>
                    <a:pt x="6590" y="6675"/>
                    <a:pt x="6590" y="6672"/>
                  </a:cubicBezTo>
                  <a:cubicBezTo>
                    <a:pt x="6357" y="5760"/>
                    <a:pt x="6392" y="4798"/>
                    <a:pt x="6685" y="3903"/>
                  </a:cubicBezTo>
                  <a:cubicBezTo>
                    <a:pt x="6749" y="3713"/>
                    <a:pt x="6726" y="3503"/>
                    <a:pt x="6616" y="3336"/>
                  </a:cubicBezTo>
                  <a:cubicBezTo>
                    <a:pt x="6547" y="3226"/>
                    <a:pt x="6446" y="3143"/>
                    <a:pt x="6326" y="3097"/>
                  </a:cubicBezTo>
                  <a:cubicBezTo>
                    <a:pt x="6334" y="3045"/>
                    <a:pt x="6386" y="2682"/>
                    <a:pt x="6213" y="2423"/>
                  </a:cubicBezTo>
                  <a:lnTo>
                    <a:pt x="7241" y="2423"/>
                  </a:lnTo>
                  <a:cubicBezTo>
                    <a:pt x="7417" y="2423"/>
                    <a:pt x="7526" y="2616"/>
                    <a:pt x="7437" y="2769"/>
                  </a:cubicBezTo>
                  <a:cubicBezTo>
                    <a:pt x="7428" y="2783"/>
                    <a:pt x="6536" y="4401"/>
                    <a:pt x="7120" y="6563"/>
                  </a:cubicBezTo>
                  <a:cubicBezTo>
                    <a:pt x="7120" y="6566"/>
                    <a:pt x="7276" y="7104"/>
                    <a:pt x="7258" y="7495"/>
                  </a:cubicBezTo>
                  <a:cubicBezTo>
                    <a:pt x="7178" y="9269"/>
                    <a:pt x="5813" y="10714"/>
                    <a:pt x="4040" y="10714"/>
                  </a:cubicBezTo>
                  <a:cubicBezTo>
                    <a:pt x="1884" y="10714"/>
                    <a:pt x="335" y="8635"/>
                    <a:pt x="954" y="6571"/>
                  </a:cubicBezTo>
                  <a:cubicBezTo>
                    <a:pt x="954" y="6568"/>
                    <a:pt x="1115" y="5840"/>
                    <a:pt x="1144" y="5477"/>
                  </a:cubicBezTo>
                  <a:cubicBezTo>
                    <a:pt x="1152" y="5354"/>
                    <a:pt x="1060" y="5247"/>
                    <a:pt x="937" y="5238"/>
                  </a:cubicBezTo>
                  <a:cubicBezTo>
                    <a:pt x="931" y="5238"/>
                    <a:pt x="926" y="5238"/>
                    <a:pt x="921" y="5238"/>
                  </a:cubicBezTo>
                  <a:cubicBezTo>
                    <a:pt x="807" y="5238"/>
                    <a:pt x="709" y="5327"/>
                    <a:pt x="698" y="5446"/>
                  </a:cubicBezTo>
                  <a:cubicBezTo>
                    <a:pt x="675" y="5783"/>
                    <a:pt x="617" y="6116"/>
                    <a:pt x="528" y="6445"/>
                  </a:cubicBezTo>
                  <a:cubicBezTo>
                    <a:pt x="12" y="8169"/>
                    <a:pt x="827" y="10014"/>
                    <a:pt x="2448" y="10797"/>
                  </a:cubicBezTo>
                  <a:cubicBezTo>
                    <a:pt x="2379" y="11039"/>
                    <a:pt x="2410" y="11298"/>
                    <a:pt x="2537" y="11517"/>
                  </a:cubicBezTo>
                  <a:cubicBezTo>
                    <a:pt x="2197" y="12116"/>
                    <a:pt x="2583" y="12864"/>
                    <a:pt x="3268" y="12930"/>
                  </a:cubicBezTo>
                  <a:cubicBezTo>
                    <a:pt x="3211" y="13172"/>
                    <a:pt x="3038" y="13518"/>
                    <a:pt x="2526" y="13518"/>
                  </a:cubicBezTo>
                  <a:cubicBezTo>
                    <a:pt x="2128" y="13526"/>
                    <a:pt x="1812" y="13852"/>
                    <a:pt x="1812" y="14249"/>
                  </a:cubicBezTo>
                  <a:cubicBezTo>
                    <a:pt x="1812" y="14646"/>
                    <a:pt x="2128" y="14971"/>
                    <a:pt x="2526" y="14980"/>
                  </a:cubicBezTo>
                  <a:lnTo>
                    <a:pt x="5551" y="14980"/>
                  </a:lnTo>
                  <a:cubicBezTo>
                    <a:pt x="6032" y="14980"/>
                    <a:pt x="6380" y="14525"/>
                    <a:pt x="6256" y="14062"/>
                  </a:cubicBezTo>
                  <a:cubicBezTo>
                    <a:pt x="6230" y="13961"/>
                    <a:pt x="6141" y="13896"/>
                    <a:pt x="6042" y="13896"/>
                  </a:cubicBezTo>
                  <a:cubicBezTo>
                    <a:pt x="6023" y="13896"/>
                    <a:pt x="6003" y="13898"/>
                    <a:pt x="5983" y="13903"/>
                  </a:cubicBezTo>
                  <a:cubicBezTo>
                    <a:pt x="5865" y="13935"/>
                    <a:pt x="5793" y="14056"/>
                    <a:pt x="5825" y="14177"/>
                  </a:cubicBezTo>
                  <a:cubicBezTo>
                    <a:pt x="5833" y="14200"/>
                    <a:pt x="5836" y="14223"/>
                    <a:pt x="5836" y="14249"/>
                  </a:cubicBezTo>
                  <a:cubicBezTo>
                    <a:pt x="5833" y="14404"/>
                    <a:pt x="5707" y="14534"/>
                    <a:pt x="5548" y="14534"/>
                  </a:cubicBezTo>
                  <a:lnTo>
                    <a:pt x="2523" y="14534"/>
                  </a:lnTo>
                  <a:cubicBezTo>
                    <a:pt x="2364" y="14534"/>
                    <a:pt x="2238" y="14407"/>
                    <a:pt x="2238" y="14249"/>
                  </a:cubicBezTo>
                  <a:cubicBezTo>
                    <a:pt x="2238" y="14091"/>
                    <a:pt x="2364" y="13964"/>
                    <a:pt x="2523" y="13964"/>
                  </a:cubicBezTo>
                  <a:cubicBezTo>
                    <a:pt x="3153" y="13964"/>
                    <a:pt x="3453" y="13616"/>
                    <a:pt x="3594" y="13322"/>
                  </a:cubicBezTo>
                  <a:cubicBezTo>
                    <a:pt x="3654" y="13201"/>
                    <a:pt x="3697" y="13074"/>
                    <a:pt x="3726" y="12942"/>
                  </a:cubicBezTo>
                  <a:lnTo>
                    <a:pt x="4362" y="12942"/>
                  </a:lnTo>
                  <a:cubicBezTo>
                    <a:pt x="4440" y="13394"/>
                    <a:pt x="4751" y="13970"/>
                    <a:pt x="5557" y="13970"/>
                  </a:cubicBezTo>
                  <a:cubicBezTo>
                    <a:pt x="5681" y="13970"/>
                    <a:pt x="5781" y="13869"/>
                    <a:pt x="5781" y="13745"/>
                  </a:cubicBezTo>
                  <a:cubicBezTo>
                    <a:pt x="5781" y="13624"/>
                    <a:pt x="5681" y="13523"/>
                    <a:pt x="5557" y="13523"/>
                  </a:cubicBezTo>
                  <a:cubicBezTo>
                    <a:pt x="5045" y="13523"/>
                    <a:pt x="4875" y="13181"/>
                    <a:pt x="4814" y="12936"/>
                  </a:cubicBezTo>
                  <a:cubicBezTo>
                    <a:pt x="5499" y="12867"/>
                    <a:pt x="5885" y="12119"/>
                    <a:pt x="5548" y="11523"/>
                  </a:cubicBezTo>
                  <a:cubicBezTo>
                    <a:pt x="5672" y="11304"/>
                    <a:pt x="5704" y="11045"/>
                    <a:pt x="5635" y="10800"/>
                  </a:cubicBezTo>
                  <a:cubicBezTo>
                    <a:pt x="6498" y="10383"/>
                    <a:pt x="7163" y="9646"/>
                    <a:pt x="7491" y="8745"/>
                  </a:cubicBezTo>
                  <a:cubicBezTo>
                    <a:pt x="7502" y="8746"/>
                    <a:pt x="7537" y="8748"/>
                    <a:pt x="7592" y="8748"/>
                  </a:cubicBezTo>
                  <a:cubicBezTo>
                    <a:pt x="8087" y="8748"/>
                    <a:pt x="10189" y="8594"/>
                    <a:pt x="10189" y="6367"/>
                  </a:cubicBezTo>
                  <a:cubicBezTo>
                    <a:pt x="10189" y="5043"/>
                    <a:pt x="9118" y="3969"/>
                    <a:pt x="7794" y="3966"/>
                  </a:cubicBezTo>
                  <a:cubicBezTo>
                    <a:pt x="7693" y="3966"/>
                    <a:pt x="7592" y="3972"/>
                    <a:pt x="7491" y="3986"/>
                  </a:cubicBezTo>
                  <a:cubicBezTo>
                    <a:pt x="7624" y="3379"/>
                    <a:pt x="7820" y="3010"/>
                    <a:pt x="7831" y="2990"/>
                  </a:cubicBezTo>
                  <a:cubicBezTo>
                    <a:pt x="8087" y="2541"/>
                    <a:pt x="7762" y="1983"/>
                    <a:pt x="7247" y="1983"/>
                  </a:cubicBezTo>
                  <a:lnTo>
                    <a:pt x="6003" y="1983"/>
                  </a:lnTo>
                  <a:cubicBezTo>
                    <a:pt x="6110" y="1456"/>
                    <a:pt x="5920" y="834"/>
                    <a:pt x="5718" y="373"/>
                  </a:cubicBezTo>
                  <a:cubicBezTo>
                    <a:pt x="5652" y="224"/>
                    <a:pt x="5540" y="22"/>
                    <a:pt x="5335" y="2"/>
                  </a:cubicBezTo>
                  <a:cubicBezTo>
                    <a:pt x="5323" y="1"/>
                    <a:pt x="5311" y="0"/>
                    <a:pt x="529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83" name="Google Shape;283;p33"/>
          <p:cNvGrpSpPr/>
          <p:nvPr/>
        </p:nvGrpSpPr>
        <p:grpSpPr>
          <a:xfrm>
            <a:off x="3328406" y="881698"/>
            <a:ext cx="262850" cy="374625"/>
            <a:chOff x="995250" y="1511788"/>
            <a:chExt cx="262850" cy="374625"/>
          </a:xfrm>
        </p:grpSpPr>
        <p:sp>
          <p:nvSpPr>
            <p:cNvPr id="284" name="Google Shape;284;p33"/>
            <p:cNvSpPr/>
            <p:nvPr/>
          </p:nvSpPr>
          <p:spPr>
            <a:xfrm>
              <a:off x="1147525" y="159813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1"/>
                  </a:moveTo>
                  <a:cubicBezTo>
                    <a:pt x="132" y="1"/>
                    <a:pt x="0" y="146"/>
                    <a:pt x="67" y="310"/>
                  </a:cubicBezTo>
                  <a:cubicBezTo>
                    <a:pt x="106" y="406"/>
                    <a:pt x="189" y="449"/>
                    <a:pt x="271" y="449"/>
                  </a:cubicBezTo>
                  <a:cubicBezTo>
                    <a:pt x="384" y="449"/>
                    <a:pt x="496" y="367"/>
                    <a:pt x="496" y="226"/>
                  </a:cubicBezTo>
                  <a:cubicBezTo>
                    <a:pt x="496" y="166"/>
                    <a:pt x="473" y="108"/>
                    <a:pt x="430" y="68"/>
                  </a:cubicBezTo>
                  <a:cubicBezTo>
                    <a:pt x="383" y="21"/>
                    <a:pt x="328" y="1"/>
                    <a:pt x="275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25800" y="16288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9" y="406"/>
                    <a:pt x="191" y="449"/>
                    <a:pt x="273" y="449"/>
                  </a:cubicBezTo>
                  <a:cubicBezTo>
                    <a:pt x="386" y="449"/>
                    <a:pt x="499" y="368"/>
                    <a:pt x="499" y="226"/>
                  </a:cubicBezTo>
                  <a:cubicBezTo>
                    <a:pt x="499" y="166"/>
                    <a:pt x="473" y="111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95250" y="1511788"/>
              <a:ext cx="262850" cy="374625"/>
            </a:xfrm>
            <a:custGeom>
              <a:avLst/>
              <a:gdLst/>
              <a:ahLst/>
              <a:cxnLst/>
              <a:rect l="l" t="t" r="r" b="b"/>
              <a:pathLst>
                <a:path w="10514" h="14985" extrusionOk="0">
                  <a:moveTo>
                    <a:pt x="8689" y="447"/>
                  </a:moveTo>
                  <a:cubicBezTo>
                    <a:pt x="8867" y="447"/>
                    <a:pt x="8971" y="649"/>
                    <a:pt x="8867" y="796"/>
                  </a:cubicBezTo>
                  <a:cubicBezTo>
                    <a:pt x="8827" y="853"/>
                    <a:pt x="8761" y="888"/>
                    <a:pt x="8689" y="891"/>
                  </a:cubicBezTo>
                  <a:cubicBezTo>
                    <a:pt x="8510" y="888"/>
                    <a:pt x="8407" y="686"/>
                    <a:pt x="8507" y="542"/>
                  </a:cubicBezTo>
                  <a:cubicBezTo>
                    <a:pt x="8550" y="482"/>
                    <a:pt x="8617" y="447"/>
                    <a:pt x="8689" y="447"/>
                  </a:cubicBezTo>
                  <a:close/>
                  <a:moveTo>
                    <a:pt x="6484" y="3169"/>
                  </a:moveTo>
                  <a:cubicBezTo>
                    <a:pt x="6543" y="3169"/>
                    <a:pt x="6603" y="3178"/>
                    <a:pt x="6662" y="3196"/>
                  </a:cubicBezTo>
                  <a:cubicBezTo>
                    <a:pt x="6941" y="3286"/>
                    <a:pt x="7114" y="3565"/>
                    <a:pt x="7071" y="3853"/>
                  </a:cubicBezTo>
                  <a:cubicBezTo>
                    <a:pt x="7025" y="4141"/>
                    <a:pt x="6777" y="4354"/>
                    <a:pt x="6484" y="4357"/>
                  </a:cubicBezTo>
                  <a:cubicBezTo>
                    <a:pt x="6363" y="4357"/>
                    <a:pt x="6242" y="4316"/>
                    <a:pt x="6144" y="4247"/>
                  </a:cubicBezTo>
                  <a:cubicBezTo>
                    <a:pt x="5905" y="4080"/>
                    <a:pt x="5824" y="3761"/>
                    <a:pt x="5954" y="3499"/>
                  </a:cubicBezTo>
                  <a:cubicBezTo>
                    <a:pt x="6056" y="3292"/>
                    <a:pt x="6264" y="3169"/>
                    <a:pt x="6484" y="3169"/>
                  </a:cubicBezTo>
                  <a:close/>
                  <a:moveTo>
                    <a:pt x="5615" y="4398"/>
                  </a:moveTo>
                  <a:cubicBezTo>
                    <a:pt x="5632" y="4398"/>
                    <a:pt x="5649" y="4398"/>
                    <a:pt x="5666" y="4400"/>
                  </a:cubicBezTo>
                  <a:cubicBezTo>
                    <a:pt x="5793" y="4561"/>
                    <a:pt x="5962" y="4682"/>
                    <a:pt x="6158" y="4748"/>
                  </a:cubicBezTo>
                  <a:cubicBezTo>
                    <a:pt x="6245" y="4941"/>
                    <a:pt x="6222" y="5163"/>
                    <a:pt x="6101" y="5335"/>
                  </a:cubicBezTo>
                  <a:lnTo>
                    <a:pt x="6101" y="5332"/>
                  </a:lnTo>
                  <a:cubicBezTo>
                    <a:pt x="5981" y="5503"/>
                    <a:pt x="5799" y="5585"/>
                    <a:pt x="5617" y="5585"/>
                  </a:cubicBezTo>
                  <a:cubicBezTo>
                    <a:pt x="5400" y="5585"/>
                    <a:pt x="5184" y="5467"/>
                    <a:pt x="5079" y="5243"/>
                  </a:cubicBezTo>
                  <a:cubicBezTo>
                    <a:pt x="4893" y="4847"/>
                    <a:pt x="5187" y="4398"/>
                    <a:pt x="5615" y="4398"/>
                  </a:cubicBezTo>
                  <a:close/>
                  <a:moveTo>
                    <a:pt x="8473" y="2667"/>
                  </a:moveTo>
                  <a:cubicBezTo>
                    <a:pt x="8553" y="2667"/>
                    <a:pt x="8599" y="2759"/>
                    <a:pt x="8553" y="2825"/>
                  </a:cubicBezTo>
                  <a:lnTo>
                    <a:pt x="5335" y="7353"/>
                  </a:lnTo>
                  <a:cubicBezTo>
                    <a:pt x="5315" y="7382"/>
                    <a:pt x="5284" y="7396"/>
                    <a:pt x="5253" y="7396"/>
                  </a:cubicBezTo>
                  <a:cubicBezTo>
                    <a:pt x="5222" y="7396"/>
                    <a:pt x="5191" y="7382"/>
                    <a:pt x="5171" y="7353"/>
                  </a:cubicBezTo>
                  <a:lnTo>
                    <a:pt x="1955" y="2825"/>
                  </a:lnTo>
                  <a:cubicBezTo>
                    <a:pt x="1909" y="2759"/>
                    <a:pt x="1955" y="2667"/>
                    <a:pt x="2036" y="2667"/>
                  </a:cubicBezTo>
                  <a:lnTo>
                    <a:pt x="6999" y="2667"/>
                  </a:lnTo>
                  <a:lnTo>
                    <a:pt x="6895" y="2811"/>
                  </a:lnTo>
                  <a:cubicBezTo>
                    <a:pt x="6758" y="2752"/>
                    <a:pt x="6618" y="2724"/>
                    <a:pt x="6483" y="2724"/>
                  </a:cubicBezTo>
                  <a:cubicBezTo>
                    <a:pt x="5873" y="2724"/>
                    <a:pt x="5348" y="3275"/>
                    <a:pt x="5462" y="3939"/>
                  </a:cubicBezTo>
                  <a:cubicBezTo>
                    <a:pt x="5462" y="3948"/>
                    <a:pt x="5464" y="3956"/>
                    <a:pt x="5467" y="3965"/>
                  </a:cubicBezTo>
                  <a:cubicBezTo>
                    <a:pt x="4644" y="4086"/>
                    <a:pt x="4290" y="5079"/>
                    <a:pt x="4851" y="5692"/>
                  </a:cubicBezTo>
                  <a:lnTo>
                    <a:pt x="4549" y="6118"/>
                  </a:lnTo>
                  <a:cubicBezTo>
                    <a:pt x="4480" y="6219"/>
                    <a:pt x="4503" y="6357"/>
                    <a:pt x="4604" y="6429"/>
                  </a:cubicBezTo>
                  <a:cubicBezTo>
                    <a:pt x="4642" y="6457"/>
                    <a:pt x="4686" y="6470"/>
                    <a:pt x="4730" y="6470"/>
                  </a:cubicBezTo>
                  <a:cubicBezTo>
                    <a:pt x="4800" y="6470"/>
                    <a:pt x="4869" y="6437"/>
                    <a:pt x="4912" y="6377"/>
                  </a:cubicBezTo>
                  <a:lnTo>
                    <a:pt x="5214" y="5951"/>
                  </a:lnTo>
                  <a:cubicBezTo>
                    <a:pt x="5347" y="6003"/>
                    <a:pt x="5487" y="6030"/>
                    <a:pt x="5628" y="6030"/>
                  </a:cubicBezTo>
                  <a:cubicBezTo>
                    <a:pt x="5683" y="6030"/>
                    <a:pt x="5738" y="6026"/>
                    <a:pt x="5793" y="6018"/>
                  </a:cubicBezTo>
                  <a:cubicBezTo>
                    <a:pt x="6368" y="5917"/>
                    <a:pt x="6748" y="5364"/>
                    <a:pt x="6636" y="4794"/>
                  </a:cubicBezTo>
                  <a:cubicBezTo>
                    <a:pt x="7454" y="4673"/>
                    <a:pt x="7811" y="3689"/>
                    <a:pt x="7258" y="3073"/>
                  </a:cubicBezTo>
                  <a:lnTo>
                    <a:pt x="7546" y="2670"/>
                  </a:lnTo>
                  <a:lnTo>
                    <a:pt x="8473" y="2670"/>
                  </a:lnTo>
                  <a:lnTo>
                    <a:pt x="8473" y="2667"/>
                  </a:lnTo>
                  <a:close/>
                  <a:moveTo>
                    <a:pt x="8690" y="0"/>
                  </a:moveTo>
                  <a:cubicBezTo>
                    <a:pt x="8517" y="0"/>
                    <a:pt x="8346" y="66"/>
                    <a:pt x="8217" y="194"/>
                  </a:cubicBezTo>
                  <a:cubicBezTo>
                    <a:pt x="7989" y="424"/>
                    <a:pt x="7957" y="787"/>
                    <a:pt x="8145" y="1052"/>
                  </a:cubicBezTo>
                  <a:lnTo>
                    <a:pt x="7860" y="1452"/>
                  </a:lnTo>
                  <a:lnTo>
                    <a:pt x="1028" y="1452"/>
                  </a:lnTo>
                  <a:cubicBezTo>
                    <a:pt x="378" y="1452"/>
                    <a:pt x="1" y="2186"/>
                    <a:pt x="378" y="2716"/>
                  </a:cubicBezTo>
                  <a:lnTo>
                    <a:pt x="1688" y="4561"/>
                  </a:lnTo>
                  <a:cubicBezTo>
                    <a:pt x="1732" y="4623"/>
                    <a:pt x="1801" y="4655"/>
                    <a:pt x="1871" y="4655"/>
                  </a:cubicBezTo>
                  <a:cubicBezTo>
                    <a:pt x="1915" y="4655"/>
                    <a:pt x="1959" y="4642"/>
                    <a:pt x="1998" y="4616"/>
                  </a:cubicBezTo>
                  <a:cubicBezTo>
                    <a:pt x="2099" y="4544"/>
                    <a:pt x="2122" y="4405"/>
                    <a:pt x="2050" y="4305"/>
                  </a:cubicBezTo>
                  <a:lnTo>
                    <a:pt x="740" y="2459"/>
                  </a:lnTo>
                  <a:cubicBezTo>
                    <a:pt x="571" y="2223"/>
                    <a:pt x="740" y="1895"/>
                    <a:pt x="1028" y="1895"/>
                  </a:cubicBezTo>
                  <a:lnTo>
                    <a:pt x="7546" y="1895"/>
                  </a:lnTo>
                  <a:lnTo>
                    <a:pt x="7313" y="2223"/>
                  </a:lnTo>
                  <a:lnTo>
                    <a:pt x="2036" y="2223"/>
                  </a:lnTo>
                  <a:cubicBezTo>
                    <a:pt x="1593" y="2223"/>
                    <a:pt x="1333" y="2721"/>
                    <a:pt x="1590" y="3081"/>
                  </a:cubicBezTo>
                  <a:lnTo>
                    <a:pt x="4808" y="7612"/>
                  </a:lnTo>
                  <a:cubicBezTo>
                    <a:pt x="4917" y="7765"/>
                    <a:pt x="5085" y="7841"/>
                    <a:pt x="5253" y="7841"/>
                  </a:cubicBezTo>
                  <a:cubicBezTo>
                    <a:pt x="5421" y="7841"/>
                    <a:pt x="5588" y="7765"/>
                    <a:pt x="5698" y="7612"/>
                  </a:cubicBezTo>
                  <a:lnTo>
                    <a:pt x="8916" y="3081"/>
                  </a:lnTo>
                  <a:cubicBezTo>
                    <a:pt x="9172" y="2721"/>
                    <a:pt x="8913" y="2223"/>
                    <a:pt x="8473" y="2223"/>
                  </a:cubicBezTo>
                  <a:lnTo>
                    <a:pt x="7860" y="2223"/>
                  </a:lnTo>
                  <a:lnTo>
                    <a:pt x="8090" y="1895"/>
                  </a:lnTo>
                  <a:lnTo>
                    <a:pt x="9483" y="1895"/>
                  </a:lnTo>
                  <a:cubicBezTo>
                    <a:pt x="9774" y="1895"/>
                    <a:pt x="9941" y="2223"/>
                    <a:pt x="9774" y="2459"/>
                  </a:cubicBezTo>
                  <a:lnTo>
                    <a:pt x="5548" y="8407"/>
                  </a:lnTo>
                  <a:cubicBezTo>
                    <a:pt x="5476" y="8508"/>
                    <a:pt x="5366" y="8558"/>
                    <a:pt x="5256" y="8558"/>
                  </a:cubicBezTo>
                  <a:cubicBezTo>
                    <a:pt x="5146" y="8558"/>
                    <a:pt x="5037" y="8508"/>
                    <a:pt x="4966" y="8407"/>
                  </a:cubicBezTo>
                  <a:lnTo>
                    <a:pt x="2439" y="4852"/>
                  </a:lnTo>
                  <a:cubicBezTo>
                    <a:pt x="2395" y="4790"/>
                    <a:pt x="2327" y="4758"/>
                    <a:pt x="2258" y="4758"/>
                  </a:cubicBezTo>
                  <a:cubicBezTo>
                    <a:pt x="2213" y="4758"/>
                    <a:pt x="2168" y="4772"/>
                    <a:pt x="2128" y="4800"/>
                  </a:cubicBezTo>
                  <a:cubicBezTo>
                    <a:pt x="2030" y="4869"/>
                    <a:pt x="2004" y="5007"/>
                    <a:pt x="2076" y="5108"/>
                  </a:cubicBezTo>
                  <a:cubicBezTo>
                    <a:pt x="2076" y="5108"/>
                    <a:pt x="4624" y="8692"/>
                    <a:pt x="4630" y="8701"/>
                  </a:cubicBezTo>
                  <a:lnTo>
                    <a:pt x="4630" y="12780"/>
                  </a:lnTo>
                  <a:cubicBezTo>
                    <a:pt x="4621" y="12947"/>
                    <a:pt x="4575" y="13111"/>
                    <a:pt x="4500" y="13258"/>
                  </a:cubicBezTo>
                  <a:cubicBezTo>
                    <a:pt x="4345" y="13548"/>
                    <a:pt x="4083" y="13689"/>
                    <a:pt x="3703" y="13689"/>
                  </a:cubicBezTo>
                  <a:lnTo>
                    <a:pt x="3412" y="13689"/>
                  </a:lnTo>
                  <a:cubicBezTo>
                    <a:pt x="3107" y="13692"/>
                    <a:pt x="2862" y="13937"/>
                    <a:pt x="2862" y="14239"/>
                  </a:cubicBezTo>
                  <a:lnTo>
                    <a:pt x="2862" y="14435"/>
                  </a:lnTo>
                  <a:cubicBezTo>
                    <a:pt x="2862" y="14737"/>
                    <a:pt x="3107" y="14985"/>
                    <a:pt x="3412" y="14985"/>
                  </a:cubicBezTo>
                  <a:lnTo>
                    <a:pt x="7102" y="14985"/>
                  </a:lnTo>
                  <a:cubicBezTo>
                    <a:pt x="7405" y="14985"/>
                    <a:pt x="7649" y="14737"/>
                    <a:pt x="7649" y="14435"/>
                  </a:cubicBezTo>
                  <a:lnTo>
                    <a:pt x="7649" y="14239"/>
                  </a:lnTo>
                  <a:cubicBezTo>
                    <a:pt x="7649" y="13937"/>
                    <a:pt x="7405" y="13692"/>
                    <a:pt x="7102" y="13692"/>
                  </a:cubicBezTo>
                  <a:lnTo>
                    <a:pt x="6815" y="13692"/>
                  </a:lnTo>
                  <a:cubicBezTo>
                    <a:pt x="5954" y="13692"/>
                    <a:pt x="5890" y="12947"/>
                    <a:pt x="5885" y="12788"/>
                  </a:cubicBezTo>
                  <a:lnTo>
                    <a:pt x="5885" y="9420"/>
                  </a:lnTo>
                  <a:cubicBezTo>
                    <a:pt x="5885" y="9299"/>
                    <a:pt x="5787" y="9199"/>
                    <a:pt x="5663" y="9199"/>
                  </a:cubicBezTo>
                  <a:cubicBezTo>
                    <a:pt x="5539" y="9199"/>
                    <a:pt x="5441" y="9299"/>
                    <a:pt x="5441" y="9420"/>
                  </a:cubicBezTo>
                  <a:lnTo>
                    <a:pt x="5441" y="12797"/>
                  </a:lnTo>
                  <a:cubicBezTo>
                    <a:pt x="5453" y="13295"/>
                    <a:pt x="5752" y="14136"/>
                    <a:pt x="6815" y="14136"/>
                  </a:cubicBezTo>
                  <a:lnTo>
                    <a:pt x="7102" y="14136"/>
                  </a:lnTo>
                  <a:cubicBezTo>
                    <a:pt x="7157" y="14138"/>
                    <a:pt x="7203" y="14184"/>
                    <a:pt x="7206" y="14239"/>
                  </a:cubicBezTo>
                  <a:lnTo>
                    <a:pt x="7206" y="14435"/>
                  </a:lnTo>
                  <a:cubicBezTo>
                    <a:pt x="7203" y="14493"/>
                    <a:pt x="7157" y="14539"/>
                    <a:pt x="7102" y="14539"/>
                  </a:cubicBezTo>
                  <a:lnTo>
                    <a:pt x="3412" y="14539"/>
                  </a:lnTo>
                  <a:cubicBezTo>
                    <a:pt x="3354" y="14539"/>
                    <a:pt x="3308" y="14493"/>
                    <a:pt x="3308" y="14435"/>
                  </a:cubicBezTo>
                  <a:lnTo>
                    <a:pt x="3308" y="14239"/>
                  </a:lnTo>
                  <a:cubicBezTo>
                    <a:pt x="3308" y="14182"/>
                    <a:pt x="3354" y="14136"/>
                    <a:pt x="3412" y="14136"/>
                  </a:cubicBezTo>
                  <a:lnTo>
                    <a:pt x="3703" y="14136"/>
                  </a:lnTo>
                  <a:cubicBezTo>
                    <a:pt x="4402" y="14136"/>
                    <a:pt x="4742" y="13764"/>
                    <a:pt x="4903" y="13450"/>
                  </a:cubicBezTo>
                  <a:cubicBezTo>
                    <a:pt x="5007" y="13243"/>
                    <a:pt x="5064" y="13016"/>
                    <a:pt x="5076" y="12783"/>
                  </a:cubicBezTo>
                  <a:lnTo>
                    <a:pt x="5076" y="8983"/>
                  </a:lnTo>
                  <a:cubicBezTo>
                    <a:pt x="5136" y="8997"/>
                    <a:pt x="5197" y="9004"/>
                    <a:pt x="5258" y="9004"/>
                  </a:cubicBezTo>
                  <a:cubicBezTo>
                    <a:pt x="5513" y="9004"/>
                    <a:pt x="5757" y="8880"/>
                    <a:pt x="5911" y="8666"/>
                  </a:cubicBezTo>
                  <a:lnTo>
                    <a:pt x="10137" y="2716"/>
                  </a:lnTo>
                  <a:cubicBezTo>
                    <a:pt x="10514" y="2186"/>
                    <a:pt x="10134" y="1452"/>
                    <a:pt x="9483" y="1452"/>
                  </a:cubicBezTo>
                  <a:lnTo>
                    <a:pt x="8407" y="1452"/>
                  </a:lnTo>
                  <a:lnTo>
                    <a:pt x="8507" y="1308"/>
                  </a:lnTo>
                  <a:cubicBezTo>
                    <a:pt x="8567" y="1324"/>
                    <a:pt x="8627" y="1332"/>
                    <a:pt x="8686" y="1332"/>
                  </a:cubicBezTo>
                  <a:cubicBezTo>
                    <a:pt x="8939" y="1332"/>
                    <a:pt x="9176" y="1189"/>
                    <a:pt x="9290" y="954"/>
                  </a:cubicBezTo>
                  <a:cubicBezTo>
                    <a:pt x="9428" y="660"/>
                    <a:pt x="9336" y="309"/>
                    <a:pt x="9074" y="122"/>
                  </a:cubicBezTo>
                  <a:cubicBezTo>
                    <a:pt x="8958" y="40"/>
                    <a:pt x="8824" y="0"/>
                    <a:pt x="8690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cxnSp>
        <p:nvCxnSpPr>
          <p:cNvPr id="287" name="Google Shape;287;p33"/>
          <p:cNvCxnSpPr>
            <a:cxnSpLocks/>
          </p:cNvCxnSpPr>
          <p:nvPr/>
        </p:nvCxnSpPr>
        <p:spPr>
          <a:xfrm flipV="1">
            <a:off x="3454168" y="1416950"/>
            <a:ext cx="0" cy="12960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3"/>
          <p:cNvCxnSpPr>
            <a:cxnSpLocks/>
          </p:cNvCxnSpPr>
          <p:nvPr/>
        </p:nvCxnSpPr>
        <p:spPr>
          <a:xfrm flipV="1">
            <a:off x="3454168" y="3535134"/>
            <a:ext cx="0" cy="13320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738408"/>
            <a:ext cx="2604477" cy="2816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287;p33">
            <a:extLst>
              <a:ext uri="{FF2B5EF4-FFF2-40B4-BE49-F238E27FC236}">
                <a16:creationId xmlns:a16="http://schemas.microsoft.com/office/drawing/2014/main" id="{FD281517-12A5-2443-ADAB-38FB26D1E840}"/>
              </a:ext>
            </a:extLst>
          </p:cNvPr>
          <p:cNvCxnSpPr>
            <a:cxnSpLocks/>
          </p:cNvCxnSpPr>
          <p:nvPr/>
        </p:nvCxnSpPr>
        <p:spPr>
          <a:xfrm flipV="1">
            <a:off x="5993224" y="1416949"/>
            <a:ext cx="0" cy="12960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291;p33">
            <a:extLst>
              <a:ext uri="{FF2B5EF4-FFF2-40B4-BE49-F238E27FC236}">
                <a16:creationId xmlns:a16="http://schemas.microsoft.com/office/drawing/2014/main" id="{6F37654B-DD4D-974F-8AE2-8A06E02DD074}"/>
              </a:ext>
            </a:extLst>
          </p:cNvPr>
          <p:cNvCxnSpPr>
            <a:cxnSpLocks/>
          </p:cNvCxnSpPr>
          <p:nvPr/>
        </p:nvCxnSpPr>
        <p:spPr>
          <a:xfrm flipV="1">
            <a:off x="5993224" y="3535133"/>
            <a:ext cx="0" cy="13320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42E3453-A108-7F4B-AFC3-E88167CE5D9D}"/>
              </a:ext>
            </a:extLst>
          </p:cNvPr>
          <p:cNvSpPr/>
          <p:nvPr/>
        </p:nvSpPr>
        <p:spPr>
          <a:xfrm>
            <a:off x="2966936" y="1868193"/>
            <a:ext cx="3673928" cy="938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This slide </a:t>
            </a:r>
            <a:r>
              <a:rPr lang="fr-FR" b="1" dirty="0" err="1"/>
              <a:t>should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a </a:t>
            </a:r>
            <a:r>
              <a:rPr lang="fr-FR" b="1" dirty="0" err="1"/>
              <a:t>summary</a:t>
            </a:r>
            <a:r>
              <a:rPr lang="fr-FR" b="1" dirty="0"/>
              <a:t> of </a:t>
            </a:r>
            <a:r>
              <a:rPr lang="fr-FR" b="1" dirty="0" err="1"/>
              <a:t>our</a:t>
            </a:r>
            <a:r>
              <a:rPr lang="fr-FR" b="1" dirty="0"/>
              <a:t> main </a:t>
            </a:r>
            <a:r>
              <a:rPr lang="fr-FR" b="1" dirty="0" err="1"/>
              <a:t>recommendations</a:t>
            </a:r>
            <a:endParaRPr lang="fr-FR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+20%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8" name="Google Shape;478;p42"/>
          <p:cNvSpPr txBox="1">
            <a:spLocks noGrp="1"/>
          </p:cNvSpPr>
          <p:nvPr>
            <p:ph type="body" idx="1"/>
          </p:nvPr>
        </p:nvSpPr>
        <p:spPr>
          <a:xfrm>
            <a:off x="711836" y="3055674"/>
            <a:ext cx="77040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 dirty="0">
                <a:solidFill>
                  <a:srgbClr val="F3F3F3"/>
                </a:solidFill>
                <a:latin typeface="Trebuchet MS" panose="020B0703020202090204" pitchFamily="34" charset="0"/>
              </a:rPr>
              <a:t>i</a:t>
            </a:r>
            <a:r>
              <a:rPr lang="en" sz="1600" dirty="0">
                <a:solidFill>
                  <a:srgbClr val="F3F3F3"/>
                </a:solidFill>
                <a:latin typeface="Trebuchet MS" panose="020B0703020202090204" pitchFamily="34" charset="0"/>
              </a:rPr>
              <a:t>n profits, at a 2-year horizon</a:t>
            </a:r>
            <a:endParaRPr sz="1600" dirty="0">
              <a:solidFill>
                <a:srgbClr val="F3F3F3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479" name="Google Shape;479;p42"/>
          <p:cNvCxnSpPr/>
          <p:nvPr/>
        </p:nvCxnSpPr>
        <p:spPr>
          <a:xfrm rot="10800000">
            <a:off x="4341908" y="1972402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80;p28">
            <a:extLst>
              <a:ext uri="{FF2B5EF4-FFF2-40B4-BE49-F238E27FC236}">
                <a16:creationId xmlns:a16="http://schemas.microsoft.com/office/drawing/2014/main" id="{4C4C97A0-174D-C848-970F-FD38F28C36D0}"/>
              </a:ext>
            </a:extLst>
          </p:cNvPr>
          <p:cNvSpPr txBox="1">
            <a:spLocks noGrp="1"/>
          </p:cNvSpPr>
          <p:nvPr/>
        </p:nvSpPr>
        <p:spPr>
          <a:xfrm>
            <a:off x="374838" y="235688"/>
            <a:ext cx="2808205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eem Kufi"/>
                <a:sym typeface="Reem Kufi"/>
              </a:rPr>
              <a:t>OUR GOAL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eem Kufi"/>
              <a:sym typeface="Reem Kufi"/>
            </a:endParaRPr>
          </a:p>
        </p:txBody>
      </p:sp>
      <p:cxnSp>
        <p:nvCxnSpPr>
          <p:cNvPr id="6" name="Google Shape;479;p42">
            <a:extLst>
              <a:ext uri="{FF2B5EF4-FFF2-40B4-BE49-F238E27FC236}">
                <a16:creationId xmlns:a16="http://schemas.microsoft.com/office/drawing/2014/main" id="{DA9F26F3-CFD2-D547-A0BD-8DC7D7210420}"/>
              </a:ext>
            </a:extLst>
          </p:cNvPr>
          <p:cNvCxnSpPr/>
          <p:nvPr/>
        </p:nvCxnSpPr>
        <p:spPr>
          <a:xfrm rot="10800000">
            <a:off x="479022" y="254104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86BEDD4-4544-9246-88BD-39BE6FD46B7E}"/>
              </a:ext>
            </a:extLst>
          </p:cNvPr>
          <p:cNvSpPr/>
          <p:nvPr/>
        </p:nvSpPr>
        <p:spPr>
          <a:xfrm>
            <a:off x="2735036" y="1738991"/>
            <a:ext cx="3673928" cy="938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This slide </a:t>
            </a:r>
            <a:r>
              <a:rPr lang="fr-FR" b="1" dirty="0" err="1"/>
              <a:t>should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put </a:t>
            </a:r>
            <a:r>
              <a:rPr lang="fr-FR" b="1" dirty="0" err="1"/>
              <a:t>forward</a:t>
            </a:r>
            <a:r>
              <a:rPr lang="fr-FR" b="1" dirty="0"/>
              <a:t> the </a:t>
            </a:r>
            <a:r>
              <a:rPr lang="fr-FR" b="1" dirty="0" err="1"/>
              <a:t>most</a:t>
            </a:r>
            <a:r>
              <a:rPr lang="fr-FR" b="1" dirty="0"/>
              <a:t> </a:t>
            </a:r>
            <a:r>
              <a:rPr lang="fr-FR" b="1" dirty="0" err="1"/>
              <a:t>striking</a:t>
            </a:r>
            <a:r>
              <a:rPr lang="fr-FR" b="1" dirty="0"/>
              <a:t> </a:t>
            </a:r>
            <a:r>
              <a:rPr lang="fr-FR" b="1" dirty="0" err="1"/>
              <a:t>thing</a:t>
            </a:r>
            <a:r>
              <a:rPr lang="fr-FR" b="1" dirty="0"/>
              <a:t> in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recommendations</a:t>
            </a:r>
            <a:endParaRPr lang="fr-FR" b="1" dirty="0"/>
          </a:p>
          <a:p>
            <a:pPr algn="ctr"/>
            <a:r>
              <a:rPr lang="fr-FR" dirty="0"/>
              <a:t>(slide content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re-written</a:t>
            </a:r>
            <a:r>
              <a:rPr lang="fr-FR" dirty="0"/>
              <a:t> </a:t>
            </a:r>
            <a:r>
              <a:rPr lang="fr-FR" dirty="0" err="1"/>
              <a:t>accordingly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092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D5800-07F8-BB4C-9AB2-42B8D62069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000" y="1087237"/>
            <a:ext cx="880516" cy="126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FB900-891C-364D-B59F-56A73E97B2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9623" y="2951896"/>
            <a:ext cx="1013013" cy="126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8BE90-16EC-4946-8A5F-83BB5F4A76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4566" y="1087237"/>
            <a:ext cx="1013013" cy="126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EB361-0B67-BD4C-B517-44DB39E944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0875" y="2960060"/>
            <a:ext cx="1013013" cy="1266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DACFD-368B-9747-B47B-F1485187C062}"/>
              </a:ext>
            </a:extLst>
          </p:cNvPr>
          <p:cNvSpPr txBox="1"/>
          <p:nvPr/>
        </p:nvSpPr>
        <p:spPr>
          <a:xfrm>
            <a:off x="385480" y="2353661"/>
            <a:ext cx="1013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TOMMY TRAN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AFC53-7F00-524E-A836-05E5C48D62E5}"/>
              </a:ext>
            </a:extLst>
          </p:cNvPr>
          <p:cNvSpPr txBox="1"/>
          <p:nvPr/>
        </p:nvSpPr>
        <p:spPr>
          <a:xfrm>
            <a:off x="2754565" y="2353661"/>
            <a:ext cx="1013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ISMAIL MAJJAD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B54E3-AA07-7D46-BB80-DEEEB3412BA3}"/>
              </a:ext>
            </a:extLst>
          </p:cNvPr>
          <p:cNvSpPr txBox="1"/>
          <p:nvPr/>
        </p:nvSpPr>
        <p:spPr>
          <a:xfrm>
            <a:off x="4852309" y="2349652"/>
            <a:ext cx="115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THOMAS DE MAREUIL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A8CA5-162A-EA46-B56C-AFC33B623086}"/>
              </a:ext>
            </a:extLst>
          </p:cNvPr>
          <p:cNvSpPr txBox="1"/>
          <p:nvPr/>
        </p:nvSpPr>
        <p:spPr>
          <a:xfrm>
            <a:off x="1488940" y="4218320"/>
            <a:ext cx="10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BADR EL-IDRISSI MOKDAD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05243-9C89-7645-897D-F545E4CA61FC}"/>
              </a:ext>
            </a:extLst>
          </p:cNvPr>
          <p:cNvSpPr txBox="1"/>
          <p:nvPr/>
        </p:nvSpPr>
        <p:spPr>
          <a:xfrm>
            <a:off x="3838812" y="4265336"/>
            <a:ext cx="1246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AKHILA VANGARA</a:t>
            </a:r>
          </a:p>
        </p:txBody>
      </p:sp>
      <p:sp>
        <p:nvSpPr>
          <p:cNvPr id="19" name="Google Shape;140;p25">
            <a:extLst>
              <a:ext uri="{FF2B5EF4-FFF2-40B4-BE49-F238E27FC236}">
                <a16:creationId xmlns:a16="http://schemas.microsoft.com/office/drawing/2014/main" id="{E801040B-4E7A-479E-B96C-FD648E6D61EC}"/>
              </a:ext>
            </a:extLst>
          </p:cNvPr>
          <p:cNvSpPr txBox="1">
            <a:spLocks/>
          </p:cNvSpPr>
          <p:nvPr/>
        </p:nvSpPr>
        <p:spPr>
          <a:xfrm>
            <a:off x="277323" y="166597"/>
            <a:ext cx="1255678" cy="8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r"/>
            <a:r>
              <a:rPr lang="de-DE" sz="2500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16" name="Image 15" descr="Une image contenant personne, homme, intérieur, verres&#10;&#10;Description générée automatiquement">
            <a:extLst>
              <a:ext uri="{FF2B5EF4-FFF2-40B4-BE49-F238E27FC236}">
                <a16:creationId xmlns:a16="http://schemas.microsoft.com/office/drawing/2014/main" id="{2FED06F5-5F53-D842-9099-AF0C05C7A3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4026" y="1063802"/>
            <a:ext cx="1013013" cy="1266424"/>
          </a:xfrm>
          <a:prstGeom prst="rect">
            <a:avLst/>
          </a:prstGeom>
        </p:spPr>
      </p:pic>
      <p:sp>
        <p:nvSpPr>
          <p:cNvPr id="17" name="Google Shape;488;p43">
            <a:extLst>
              <a:ext uri="{FF2B5EF4-FFF2-40B4-BE49-F238E27FC236}">
                <a16:creationId xmlns:a16="http://schemas.microsoft.com/office/drawing/2014/main" id="{880EBA1A-5306-BA4B-9FAD-FDA1BA6350F5}"/>
              </a:ext>
            </a:extLst>
          </p:cNvPr>
          <p:cNvSpPr>
            <a:spLocks noChangeAspect="1"/>
          </p:cNvSpPr>
          <p:nvPr/>
        </p:nvSpPr>
        <p:spPr>
          <a:xfrm rot="16200000">
            <a:off x="1380582" y="449815"/>
            <a:ext cx="661788" cy="234722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Reco</a:t>
            </a:r>
            <a:r>
              <a:rPr lang="fr-FR" dirty="0"/>
              <a:t> 1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79E91-B17E-7D45-9E3E-58F7BF5CFD3C}"/>
              </a:ext>
            </a:extLst>
          </p:cNvPr>
          <p:cNvSpPr/>
          <p:nvPr/>
        </p:nvSpPr>
        <p:spPr>
          <a:xfrm>
            <a:off x="2735036" y="1738991"/>
            <a:ext cx="3673928" cy="938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recommendation</a:t>
            </a:r>
            <a:r>
              <a:rPr lang="fr-FR" b="1" dirty="0"/>
              <a:t> in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overview</a:t>
            </a:r>
            <a:r>
              <a:rPr lang="fr-FR" b="1" dirty="0"/>
              <a:t> (cf. first slide in </a:t>
            </a:r>
            <a:r>
              <a:rPr lang="fr-FR" b="1" dirty="0" err="1"/>
              <a:t>this</a:t>
            </a:r>
            <a:r>
              <a:rPr lang="fr-FR" b="1" dirty="0"/>
              <a:t> section) </a:t>
            </a:r>
            <a:r>
              <a:rPr lang="fr-FR" b="1" dirty="0" err="1"/>
              <a:t>should</a:t>
            </a:r>
            <a:r>
              <a:rPr lang="fr-FR" b="1" dirty="0"/>
              <a:t> </a:t>
            </a:r>
            <a:r>
              <a:rPr lang="fr-FR" b="1" dirty="0" err="1"/>
              <a:t>now</a:t>
            </a:r>
            <a:r>
              <a:rPr lang="fr-FR" b="1" dirty="0"/>
              <a:t> have </a:t>
            </a:r>
            <a:r>
              <a:rPr lang="fr-FR" b="1" dirty="0" err="1"/>
              <a:t>its</a:t>
            </a:r>
            <a:r>
              <a:rPr lang="fr-FR" b="1" dirty="0"/>
              <a:t> </a:t>
            </a:r>
            <a:r>
              <a:rPr lang="fr-FR" b="1" dirty="0" err="1"/>
              <a:t>own</a:t>
            </a:r>
            <a:r>
              <a:rPr lang="fr-FR" b="1" dirty="0"/>
              <a:t> slide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details</a:t>
            </a:r>
            <a:endParaRPr lang="fr-FR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CDE826-D87C-4642-8603-9FF84B6205C2}"/>
              </a:ext>
            </a:extLst>
          </p:cNvPr>
          <p:cNvSpPr txBox="1"/>
          <p:nvPr/>
        </p:nvSpPr>
        <p:spPr>
          <a:xfrm>
            <a:off x="1517440" y="2677884"/>
            <a:ext cx="70844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matter</a:t>
            </a:r>
            <a:r>
              <a:rPr lang="fr-FR" dirty="0"/>
              <a:t> the </a:t>
            </a:r>
            <a:r>
              <a:rPr lang="fr-FR" dirty="0" err="1"/>
              <a:t>companion</a:t>
            </a:r>
            <a:r>
              <a:rPr lang="fr-FR" dirty="0"/>
              <a:t>, </a:t>
            </a:r>
            <a:r>
              <a:rPr lang="fr-FR" dirty="0" err="1"/>
              <a:t>preferences</a:t>
            </a:r>
            <a:r>
              <a:rPr lang="fr-FR" dirty="0"/>
              <a:t> go </a:t>
            </a:r>
            <a:r>
              <a:rPr lang="fr-FR" dirty="0" err="1"/>
              <a:t>toward</a:t>
            </a:r>
            <a:r>
              <a:rPr lang="fr-FR" dirty="0"/>
              <a:t> English (1st) and </a:t>
            </a:r>
            <a:r>
              <a:rPr lang="fr-FR" dirty="0" err="1"/>
              <a:t>Italian</a:t>
            </a:r>
            <a:r>
              <a:rPr lang="fr-FR" dirty="0"/>
              <a:t> (2</a:t>
            </a:r>
            <a:r>
              <a:rPr lang="fr-FR" baseline="30000" dirty="0"/>
              <a:t>nd</a:t>
            </a:r>
            <a:r>
              <a:rPr lang="fr-FR" dirty="0"/>
              <a:t>)</a:t>
            </a:r>
          </a:p>
          <a:p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concern</a:t>
            </a:r>
            <a:r>
              <a:rPr lang="fr-FR" dirty="0"/>
              <a:t> about the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local</a:t>
            </a:r>
          </a:p>
          <a:p>
            <a:r>
              <a:rPr lang="fr-FR" dirty="0"/>
              <a:t>Most important </a:t>
            </a:r>
            <a:r>
              <a:rPr lang="fr-FR" dirty="0" err="1"/>
              <a:t>thinks</a:t>
            </a:r>
            <a:r>
              <a:rPr lang="fr-FR" dirty="0"/>
              <a:t>:  Good value for Money and </a:t>
            </a:r>
            <a:r>
              <a:rPr lang="fr-FR" dirty="0" err="1"/>
              <a:t>novelty</a:t>
            </a:r>
            <a:endParaRPr lang="fr-FR" dirty="0"/>
          </a:p>
          <a:p>
            <a:endParaRPr lang="fr-FR" dirty="0"/>
          </a:p>
          <a:p>
            <a:r>
              <a:rPr lang="fr-FR" dirty="0"/>
              <a:t>Most important </a:t>
            </a:r>
            <a:r>
              <a:rPr lang="fr-FR" dirty="0" err="1"/>
              <a:t>communicatio</a:t>
            </a:r>
            <a:r>
              <a:rPr lang="fr-FR" dirty="0"/>
              <a:t> </a:t>
            </a:r>
            <a:r>
              <a:rPr lang="fr-FR" dirty="0" err="1"/>
              <a:t>channels</a:t>
            </a:r>
            <a:r>
              <a:rPr lang="fr-FR" dirty="0"/>
              <a:t>: </a:t>
            </a:r>
            <a:r>
              <a:rPr lang="fr-FR" dirty="0" err="1"/>
              <a:t>Printed</a:t>
            </a:r>
            <a:r>
              <a:rPr lang="fr-FR" dirty="0"/>
              <a:t> media </a:t>
            </a:r>
            <a:r>
              <a:rPr lang="fr-FR" dirty="0" err="1"/>
              <a:t>features</a:t>
            </a:r>
            <a:r>
              <a:rPr lang="fr-FR" dirty="0"/>
              <a:t>, direct </a:t>
            </a:r>
            <a:r>
              <a:rPr lang="fr-FR" dirty="0" err="1"/>
              <a:t>advertising</a:t>
            </a:r>
            <a:r>
              <a:rPr lang="fr-FR" dirty="0"/>
              <a:t> and social </a:t>
            </a:r>
            <a:r>
              <a:rPr lang="fr-FR" dirty="0" err="1"/>
              <a:t>medias</a:t>
            </a:r>
            <a:endParaRPr lang="fr-FR" dirty="0"/>
          </a:p>
          <a:p>
            <a:r>
              <a:rPr lang="fr-FR" dirty="0" err="1"/>
              <a:t>Appeal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novelty</a:t>
            </a:r>
            <a:endParaRPr lang="fr-FR" dirty="0"/>
          </a:p>
          <a:p>
            <a:r>
              <a:rPr lang="fr-FR" dirty="0"/>
              <a:t>Service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(</a:t>
            </a:r>
            <a:r>
              <a:rPr lang="fr-FR" dirty="0" err="1"/>
              <a:t>oder</a:t>
            </a:r>
            <a:r>
              <a:rPr lang="fr-FR" dirty="0"/>
              <a:t>, service and </a:t>
            </a:r>
            <a:r>
              <a:rPr lang="fr-FR" dirty="0" err="1"/>
              <a:t>pay</a:t>
            </a:r>
            <a:r>
              <a:rPr lang="fr-FR" dirty="0"/>
              <a:t>)</a:t>
            </a:r>
          </a:p>
          <a:p>
            <a:r>
              <a:rPr lang="fr-FR" dirty="0"/>
              <a:t>Consumer </a:t>
            </a:r>
            <a:r>
              <a:rPr lang="fr-FR" dirty="0" err="1"/>
              <a:t>limit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choices</a:t>
            </a:r>
            <a:r>
              <a:rPr lang="fr-FR" dirty="0"/>
              <a:t> to a few items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9984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Reco</a:t>
            </a:r>
            <a:r>
              <a:rPr lang="fr-FR" dirty="0"/>
              <a:t>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Reco</a:t>
            </a:r>
            <a:r>
              <a:rPr lang="fr-FR" dirty="0"/>
              <a:t>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77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22899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Reco</a:t>
            </a:r>
            <a:r>
              <a:rPr lang="fr-FR" dirty="0"/>
              <a:t>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30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438268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New menu prototype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22F80-A022-694D-9823-FE1EAFAECC6E}"/>
              </a:ext>
            </a:extLst>
          </p:cNvPr>
          <p:cNvSpPr/>
          <p:nvPr/>
        </p:nvSpPr>
        <p:spPr>
          <a:xfrm>
            <a:off x="2735036" y="1738991"/>
            <a:ext cx="3673928" cy="9388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One slide in </a:t>
            </a:r>
            <a:r>
              <a:rPr lang="fr-FR" b="1" dirty="0" err="1"/>
              <a:t>this</a:t>
            </a:r>
            <a:r>
              <a:rPr lang="fr-FR" b="1" dirty="0"/>
              <a:t> section </a:t>
            </a:r>
            <a:r>
              <a:rPr lang="fr-FR" b="1" dirty="0" err="1"/>
              <a:t>should</a:t>
            </a:r>
            <a:r>
              <a:rPr lang="fr-FR" b="1" dirty="0"/>
              <a:t> </a:t>
            </a:r>
            <a:r>
              <a:rPr lang="fr-FR" b="1" dirty="0" err="1"/>
              <a:t>also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new menu prototype</a:t>
            </a:r>
          </a:p>
        </p:txBody>
      </p:sp>
    </p:spTree>
    <p:extLst>
      <p:ext uri="{BB962C8B-B14F-4D97-AF65-F5344CB8AC3E}">
        <p14:creationId xmlns:p14="http://schemas.microsoft.com/office/powerpoint/2010/main" val="336649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;p28">
            <a:extLst>
              <a:ext uri="{FF2B5EF4-FFF2-40B4-BE49-F238E27FC236}">
                <a16:creationId xmlns:a16="http://schemas.microsoft.com/office/drawing/2014/main" id="{B2950C11-0B2D-2446-AF52-4202A3DC3781}"/>
              </a:ext>
            </a:extLst>
          </p:cNvPr>
          <p:cNvSpPr txBox="1">
            <a:spLocks noGrp="1"/>
          </p:cNvSpPr>
          <p:nvPr/>
        </p:nvSpPr>
        <p:spPr>
          <a:xfrm>
            <a:off x="1214993" y="1592418"/>
            <a:ext cx="1886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Reem Kufi"/>
              <a:buNone/>
              <a:defRPr sz="72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Reem Kufi"/>
              <a:buNone/>
              <a:tabLst/>
              <a:defRPr/>
            </a:pPr>
            <a:r>
              <a:rPr kumimoji="0" lang="en" sz="72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04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eem Kufi"/>
              <a:cs typeface="Reem Kufi"/>
              <a:sym typeface="Reem Kufi"/>
            </a:endParaRPr>
          </a:p>
        </p:txBody>
      </p:sp>
      <p:sp>
        <p:nvSpPr>
          <p:cNvPr id="3" name="Google Shape;180;p28">
            <a:extLst>
              <a:ext uri="{FF2B5EF4-FFF2-40B4-BE49-F238E27FC236}">
                <a16:creationId xmlns:a16="http://schemas.microsoft.com/office/drawing/2014/main" id="{B2FC4A27-38CF-5944-86F5-89230693D824}"/>
              </a:ext>
            </a:extLst>
          </p:cNvPr>
          <p:cNvSpPr txBox="1">
            <a:spLocks noGrp="1"/>
          </p:cNvSpPr>
          <p:nvPr/>
        </p:nvSpPr>
        <p:spPr>
          <a:xfrm>
            <a:off x="138794" y="2562512"/>
            <a:ext cx="2962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AFTER THE REBRANDING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eem Kufi"/>
              <a:cs typeface="Reem Kufi"/>
              <a:sym typeface="Reem Kufi"/>
            </a:endParaRPr>
          </a:p>
        </p:txBody>
      </p:sp>
      <p:cxnSp>
        <p:nvCxnSpPr>
          <p:cNvPr id="4" name="Google Shape;182;p28">
            <a:extLst>
              <a:ext uri="{FF2B5EF4-FFF2-40B4-BE49-F238E27FC236}">
                <a16:creationId xmlns:a16="http://schemas.microsoft.com/office/drawing/2014/main" id="{EA27A8A0-5BF5-A249-93EE-63017C424992}"/>
              </a:ext>
            </a:extLst>
          </p:cNvPr>
          <p:cNvCxnSpPr/>
          <p:nvPr/>
        </p:nvCxnSpPr>
        <p:spPr>
          <a:xfrm>
            <a:off x="2053518" y="1462624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ZoneTexte 1">
            <a:extLst>
              <a:ext uri="{FF2B5EF4-FFF2-40B4-BE49-F238E27FC236}">
                <a16:creationId xmlns:a16="http://schemas.microsoft.com/office/drawing/2014/main" id="{58BB0863-341F-7945-B453-C710C3BA5AE8}"/>
              </a:ext>
            </a:extLst>
          </p:cNvPr>
          <p:cNvSpPr txBox="1"/>
          <p:nvPr/>
        </p:nvSpPr>
        <p:spPr>
          <a:xfrm>
            <a:off x="283674" y="3328304"/>
            <a:ext cx="280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Breakeven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estimation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Key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KPIs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to monitor</a:t>
            </a:r>
          </a:p>
        </p:txBody>
      </p:sp>
    </p:spTree>
    <p:extLst>
      <p:ext uri="{BB962C8B-B14F-4D97-AF65-F5344CB8AC3E}">
        <p14:creationId xmlns:p14="http://schemas.microsoft.com/office/powerpoint/2010/main" val="1960452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438268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Breakeven</a:t>
            </a:r>
            <a:r>
              <a:rPr lang="fr-FR" dirty="0"/>
              <a:t> estimation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22F80-A022-694D-9823-FE1EAFAECC6E}"/>
              </a:ext>
            </a:extLst>
          </p:cNvPr>
          <p:cNvSpPr/>
          <p:nvPr/>
        </p:nvSpPr>
        <p:spPr>
          <a:xfrm>
            <a:off x="2735036" y="1828798"/>
            <a:ext cx="3673928" cy="11838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Slide </a:t>
            </a:r>
            <a:r>
              <a:rPr lang="fr-FR" b="1" dirty="0" err="1"/>
              <a:t>still</a:t>
            </a:r>
            <a:r>
              <a:rPr lang="fr-FR" b="1" dirty="0"/>
              <a:t>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written</a:t>
            </a:r>
            <a:endParaRPr lang="fr-FR" b="1" dirty="0"/>
          </a:p>
          <a:p>
            <a:pPr algn="ctr"/>
            <a:endParaRPr lang="fr-FR" b="1" dirty="0"/>
          </a:p>
          <a:p>
            <a:pPr algn="ctr"/>
            <a:r>
              <a:rPr lang="fr-FR" sz="1200" dirty="0"/>
              <a:t>(estimation of </a:t>
            </a:r>
            <a:r>
              <a:rPr lang="fr-FR" sz="1200" dirty="0" err="1"/>
              <a:t>rebranding</a:t>
            </a:r>
            <a:r>
              <a:rPr lang="fr-FR" sz="1200" dirty="0"/>
              <a:t> </a:t>
            </a:r>
            <a:r>
              <a:rPr lang="fr-FR" sz="1200" dirty="0" err="1"/>
              <a:t>costs</a:t>
            </a:r>
            <a:r>
              <a:rPr lang="fr-FR" sz="1200" dirty="0"/>
              <a:t> + moment </a:t>
            </a:r>
            <a:r>
              <a:rPr lang="fr-FR" sz="1200" dirty="0" err="1"/>
              <a:t>when</a:t>
            </a:r>
            <a:r>
              <a:rPr lang="fr-FR" sz="1200" dirty="0"/>
              <a:t> </a:t>
            </a:r>
            <a:r>
              <a:rPr lang="fr-FR" sz="1200" dirty="0" err="1"/>
              <a:t>rebranding</a:t>
            </a:r>
            <a:r>
              <a:rPr lang="fr-FR" sz="1200" dirty="0"/>
              <a:t> </a:t>
            </a:r>
            <a:r>
              <a:rPr lang="fr-FR" sz="1200" dirty="0" err="1"/>
              <a:t>costs</a:t>
            </a:r>
            <a:r>
              <a:rPr lang="fr-FR" sz="1200" dirty="0"/>
              <a:t> </a:t>
            </a:r>
            <a:r>
              <a:rPr lang="fr-FR" sz="1200" dirty="0" err="1"/>
              <a:t>will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absorbed</a:t>
            </a:r>
            <a:r>
              <a:rPr lang="fr-FR" sz="1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07686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4003" cy="62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42037C-2C40-D24E-9947-47EB6A4C16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617" y="1097360"/>
            <a:ext cx="977900" cy="1352550"/>
          </a:xfrm>
          <a:prstGeom prst="rect">
            <a:avLst/>
          </a:prstGeom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144250" y="1205510"/>
            <a:ext cx="1925841" cy="1203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2F2F2F"/>
                </a:solidFill>
              </a:rPr>
              <a:t>Ke</a:t>
            </a:r>
            <a:r>
              <a:rPr lang="de-DE" dirty="0"/>
              <a:t>y Performance </a:t>
            </a:r>
            <a:r>
              <a:rPr lang="de-DE" dirty="0" err="1"/>
              <a:t>Indicators</a:t>
            </a:r>
            <a:r>
              <a:rPr lang="de-DE" dirty="0"/>
              <a:t> (I) </a:t>
            </a:r>
            <a:endParaRPr dirty="0">
              <a:solidFill>
                <a:srgbClr val="2F2F2F"/>
              </a:solidFill>
            </a:endParaRPr>
          </a:p>
        </p:txBody>
      </p:sp>
      <p:sp>
        <p:nvSpPr>
          <p:cNvPr id="7" name="Google Shape;488;p43">
            <a:extLst>
              <a:ext uri="{FF2B5EF4-FFF2-40B4-BE49-F238E27FC236}">
                <a16:creationId xmlns:a16="http://schemas.microsoft.com/office/drawing/2014/main" id="{B37E215E-E0A6-504F-AFC4-1F307C422476}"/>
              </a:ext>
            </a:extLst>
          </p:cNvPr>
          <p:cNvSpPr/>
          <p:nvPr/>
        </p:nvSpPr>
        <p:spPr>
          <a:xfrm rot="16200000">
            <a:off x="2031855" y="2260451"/>
            <a:ext cx="1285398" cy="44753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2996292" y="931886"/>
            <a:ext cx="6025243" cy="18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en-GB" sz="1600" b="1" dirty="0">
                <a:latin typeface="Trebuchet MS" panose="020B0703020202090204" pitchFamily="34" charset="0"/>
                <a:cs typeface="Calibri" panose="020F0502020204030204" pitchFamily="34" charset="0"/>
              </a:rPr>
              <a:t>Sales</a:t>
            </a:r>
            <a:endParaRPr lang="en-FR" sz="12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GB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Break Even point </a:t>
            </a:r>
            <a:r>
              <a:rPr lang="en-GB" sz="1100" dirty="0">
                <a:latin typeface="Trebuchet MS" panose="020B0703020202090204" pitchFamily="34" charset="0"/>
                <a:cs typeface="Calibri" panose="020F0502020204030204" pitchFamily="34" charset="0"/>
              </a:rPr>
              <a:t>– Sales volume needed to earn back the amount invested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Gross Profit –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Restaurant earnings after subtracting the cost of goods sold 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FR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Cash </a:t>
            </a:r>
            <a:r>
              <a:rPr lang="en-FR" sz="1100" b="1">
                <a:latin typeface="Trebuchet MS" panose="020B0703020202090204" pitchFamily="34" charset="0"/>
                <a:cs typeface="Calibri" panose="020F0502020204030204" pitchFamily="34" charset="0"/>
              </a:rPr>
              <a:t>Flow </a:t>
            </a: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–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Total cash that goes in vs what flows out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(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Cash Input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- Cash Output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)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DE" sz="1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de-DE" sz="1600" b="1" dirty="0" err="1">
                <a:latin typeface="Trebuchet MS" panose="020B0703020202090204" pitchFamily="34" charset="0"/>
                <a:cs typeface="Calibri" panose="020F0502020204030204" pitchFamily="34" charset="0"/>
              </a:rPr>
              <a:t>Social</a:t>
            </a:r>
            <a:r>
              <a:rPr lang="de-DE" sz="1600" b="1" dirty="0">
                <a:latin typeface="Trebuchet MS" panose="020B0703020202090204" pitchFamily="34" charset="0"/>
                <a:cs typeface="Calibri" panose="020F0502020204030204" pitchFamily="34" charset="0"/>
              </a:rPr>
              <a:t> Media</a:t>
            </a:r>
            <a:endParaRPr lang="en-FR" sz="12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Engagement –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Number of likes, shares, retweets or comments for each post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Reach –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Social media audience: number of followers, traffic data, etc.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F00C4-CE21-1641-BDA8-9E76383D6617}"/>
              </a:ext>
            </a:extLst>
          </p:cNvPr>
          <p:cNvSpPr/>
          <p:nvPr/>
        </p:nvSpPr>
        <p:spPr>
          <a:xfrm>
            <a:off x="242220" y="2900333"/>
            <a:ext cx="649331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Customer Feedback</a:t>
            </a:r>
            <a:endParaRPr kumimoji="0" lang="en-FR" sz="14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Customer Reviews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– reviews on Facebook, TripAdvisor,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booking.com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, etc.</a:t>
            </a:r>
            <a:endParaRPr kumimoji="0" lang="en-FR" sz="11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Overall Customer Satisfaction (CSAT)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– 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CSAT 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scores are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based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on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surveys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where customers rate satisfaction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from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1 to 7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(positive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responses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start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at 5)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.</a:t>
            </a: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Time per table turn and table turnover rate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(TTR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: Nb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of Guests Served / 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Nb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of Tables)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-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to provide adequate wait times (impacting CSAT) and maximize revenue.</a:t>
            </a:r>
            <a:endParaRPr kumimoji="0" lang="en-FR" sz="11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Customer Retention Rate 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(%) = (# of Customers at End of Period - # of Customers for That Period) / (# of Customers at Beginning of Period)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. A 5% increase in customer retention can lead to up to 90% increase in profits (Harvard, 2012).</a:t>
            </a:r>
            <a:endParaRPr kumimoji="0" lang="en-FR" sz="11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</p:txBody>
      </p:sp>
      <p:sp>
        <p:nvSpPr>
          <p:cNvPr id="12" name="Google Shape;488;p43">
            <a:extLst>
              <a:ext uri="{FF2B5EF4-FFF2-40B4-BE49-F238E27FC236}">
                <a16:creationId xmlns:a16="http://schemas.microsoft.com/office/drawing/2014/main" id="{8372205D-02A8-B54D-AB7B-C4CEFC0E8B81}"/>
              </a:ext>
            </a:extLst>
          </p:cNvPr>
          <p:cNvSpPr/>
          <p:nvPr/>
        </p:nvSpPr>
        <p:spPr>
          <a:xfrm rot="16200000">
            <a:off x="7100336" y="3817671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3" name="Google Shape;492;p43">
            <a:extLst>
              <a:ext uri="{FF2B5EF4-FFF2-40B4-BE49-F238E27FC236}">
                <a16:creationId xmlns:a16="http://schemas.microsoft.com/office/drawing/2014/main" id="{20C531DA-CDA3-564E-8E00-FFDF4CE1D779}"/>
              </a:ext>
            </a:extLst>
          </p:cNvPr>
          <p:cNvCxnSpPr>
            <a:cxnSpLocks/>
          </p:cNvCxnSpPr>
          <p:nvPr/>
        </p:nvCxnSpPr>
        <p:spPr>
          <a:xfrm flipV="1">
            <a:off x="7844626" y="3713470"/>
            <a:ext cx="0" cy="474809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998968B-2B2D-964D-A824-4EF9A03DADD8}"/>
              </a:ext>
            </a:extLst>
          </p:cNvPr>
          <p:cNvSpPr/>
          <p:nvPr/>
        </p:nvSpPr>
        <p:spPr>
          <a:xfrm>
            <a:off x="2433866" y="2010248"/>
            <a:ext cx="3975098" cy="14984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Slide (1)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re-written</a:t>
            </a:r>
            <a:r>
              <a:rPr lang="fr-FR" b="1" dirty="0"/>
              <a:t> (</a:t>
            </a:r>
            <a:r>
              <a:rPr lang="fr-FR" b="1" dirty="0" err="1"/>
              <a:t>shorter</a:t>
            </a:r>
            <a:r>
              <a:rPr lang="fr-FR" b="1" dirty="0"/>
              <a:t>) and </a:t>
            </a:r>
            <a:r>
              <a:rPr lang="fr-FR" b="1" dirty="0" err="1"/>
              <a:t>re-designed</a:t>
            </a:r>
            <a:r>
              <a:rPr lang="fr-FR" b="1" dirty="0"/>
              <a:t> to </a:t>
            </a:r>
            <a:r>
              <a:rPr lang="fr-FR" b="1" dirty="0" err="1"/>
              <a:t>present</a:t>
            </a:r>
            <a:r>
              <a:rPr lang="fr-FR" b="1" dirty="0"/>
              <a:t> the key </a:t>
            </a:r>
            <a:r>
              <a:rPr lang="fr-FR" b="1" dirty="0" err="1"/>
              <a:t>KPIs</a:t>
            </a:r>
            <a:r>
              <a:rPr lang="fr-FR" b="1" dirty="0"/>
              <a:t> to monitor </a:t>
            </a:r>
            <a:r>
              <a:rPr lang="fr-FR" b="1" dirty="0" err="1"/>
              <a:t>after</a:t>
            </a:r>
            <a:r>
              <a:rPr lang="fr-FR" b="1" dirty="0"/>
              <a:t> the end of the </a:t>
            </a:r>
            <a:r>
              <a:rPr lang="fr-FR" b="1" dirty="0" err="1"/>
              <a:t>project</a:t>
            </a:r>
            <a:r>
              <a:rPr lang="fr-FR" b="1" dirty="0"/>
              <a:t> (for </a:t>
            </a:r>
            <a:r>
              <a:rPr lang="fr-FR" b="1" dirty="0" err="1"/>
              <a:t>when</a:t>
            </a:r>
            <a:r>
              <a:rPr lang="fr-FR" b="1" dirty="0"/>
              <a:t> the restaurant </a:t>
            </a:r>
            <a:r>
              <a:rPr lang="fr-FR" b="1" dirty="0" err="1"/>
              <a:t>owners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on </a:t>
            </a:r>
            <a:r>
              <a:rPr lang="fr-FR" b="1" dirty="0" err="1"/>
              <a:t>their</a:t>
            </a:r>
            <a:r>
              <a:rPr lang="fr-FR" b="1" dirty="0"/>
              <a:t> </a:t>
            </a:r>
            <a:r>
              <a:rPr lang="fr-FR" b="1" dirty="0" err="1"/>
              <a:t>own</a:t>
            </a:r>
            <a:r>
              <a:rPr lang="fr-F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2772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4003" cy="62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42037C-2C40-D24E-9947-47EB6A4C16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617" y="1097360"/>
            <a:ext cx="977900" cy="1352550"/>
          </a:xfrm>
          <a:prstGeom prst="rect">
            <a:avLst/>
          </a:prstGeom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144250" y="1205510"/>
            <a:ext cx="1925841" cy="1203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2F2F2F"/>
                </a:solidFill>
              </a:rPr>
              <a:t>Ke</a:t>
            </a:r>
            <a:r>
              <a:rPr lang="de-DE" dirty="0"/>
              <a:t>y Performance </a:t>
            </a:r>
            <a:r>
              <a:rPr lang="de-DE" dirty="0" err="1"/>
              <a:t>Indicators</a:t>
            </a:r>
            <a:r>
              <a:rPr lang="de-DE" dirty="0"/>
              <a:t> (II) </a:t>
            </a:r>
            <a:endParaRPr dirty="0">
              <a:solidFill>
                <a:srgbClr val="2F2F2F"/>
              </a:solidFill>
            </a:endParaRPr>
          </a:p>
        </p:txBody>
      </p:sp>
      <p:sp>
        <p:nvSpPr>
          <p:cNvPr id="7" name="Google Shape;488;p43">
            <a:extLst>
              <a:ext uri="{FF2B5EF4-FFF2-40B4-BE49-F238E27FC236}">
                <a16:creationId xmlns:a16="http://schemas.microsoft.com/office/drawing/2014/main" id="{B37E215E-E0A6-504F-AFC4-1F307C422476}"/>
              </a:ext>
            </a:extLst>
          </p:cNvPr>
          <p:cNvSpPr/>
          <p:nvPr/>
        </p:nvSpPr>
        <p:spPr>
          <a:xfrm rot="16200000">
            <a:off x="2031855" y="2260451"/>
            <a:ext cx="1285398" cy="44753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488;p43">
            <a:extLst>
              <a:ext uri="{FF2B5EF4-FFF2-40B4-BE49-F238E27FC236}">
                <a16:creationId xmlns:a16="http://schemas.microsoft.com/office/drawing/2014/main" id="{8372205D-02A8-B54D-AB7B-C4CEFC0E8B81}"/>
              </a:ext>
            </a:extLst>
          </p:cNvPr>
          <p:cNvSpPr/>
          <p:nvPr/>
        </p:nvSpPr>
        <p:spPr>
          <a:xfrm rot="16200000">
            <a:off x="7100336" y="3817671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3" name="Google Shape;492;p43">
            <a:extLst>
              <a:ext uri="{FF2B5EF4-FFF2-40B4-BE49-F238E27FC236}">
                <a16:creationId xmlns:a16="http://schemas.microsoft.com/office/drawing/2014/main" id="{20C531DA-CDA3-564E-8E00-FFDF4CE1D779}"/>
              </a:ext>
            </a:extLst>
          </p:cNvPr>
          <p:cNvCxnSpPr>
            <a:cxnSpLocks/>
          </p:cNvCxnSpPr>
          <p:nvPr/>
        </p:nvCxnSpPr>
        <p:spPr>
          <a:xfrm flipV="1">
            <a:off x="7844626" y="3713470"/>
            <a:ext cx="0" cy="474809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9;p25">
            <a:extLst>
              <a:ext uri="{FF2B5EF4-FFF2-40B4-BE49-F238E27FC236}">
                <a16:creationId xmlns:a16="http://schemas.microsoft.com/office/drawing/2014/main" id="{DDC09AF1-6E6B-6D4A-9DE1-34F9365282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3621" y="747592"/>
            <a:ext cx="5776464" cy="2195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>
              <a:buNone/>
            </a:pPr>
            <a:r>
              <a:rPr lang="de-DE" sz="1600" b="1" dirty="0" err="1">
                <a:latin typeface="Trebuchet MS" panose="020B0703020202090204" pitchFamily="34" charset="0"/>
                <a:cs typeface="Calibri" panose="020F0502020204030204" pitchFamily="34" charset="0"/>
              </a:rPr>
              <a:t>Employee</a:t>
            </a:r>
            <a:r>
              <a:rPr lang="de-DE" sz="1600" b="1" dirty="0">
                <a:latin typeface="Trebuchet MS" panose="020B0703020202090204" pitchFamily="34" charset="0"/>
                <a:cs typeface="Calibri" panose="020F0502020204030204" pitchFamily="34" charset="0"/>
              </a:rPr>
              <a:t> Engagement KPIs</a:t>
            </a:r>
            <a:endParaRPr lang="en-FR" sz="16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Employee Turnover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– Hiring and training new employees is costly, thus </a:t>
            </a:r>
            <a:r>
              <a:rPr lang="en-US" sz="1100" dirty="0" err="1">
                <a:latin typeface="Trebuchet MS" panose="020B0703020202090204" pitchFamily="34" charset="0"/>
                <a:cs typeface="Calibri" panose="020F0502020204030204" pitchFamily="34" charset="0"/>
              </a:rPr>
              <a:t>i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t’s </a:t>
            </a:r>
            <a:r>
              <a:rPr lang="en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important to 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define an </a:t>
            </a:r>
            <a:r>
              <a:rPr lang="en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“acceptable” level of 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turnover 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(</a:t>
            </a:r>
            <a:r>
              <a:rPr lang="fr-FR" sz="1100" dirty="0" err="1">
                <a:latin typeface="Trebuchet MS" panose="020B0703020202090204" pitchFamily="34" charset="0"/>
                <a:cs typeface="Calibri" panose="020F0502020204030204" pitchFamily="34" charset="0"/>
              </a:rPr>
              <a:t>taking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Trebuchet MS" panose="020B0703020202090204" pitchFamily="34" charset="0"/>
                <a:cs typeface="Calibri" panose="020F0502020204030204" pitchFamily="34" charset="0"/>
              </a:rPr>
              <a:t>into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Trebuchet MS" panose="020B0703020202090204" pitchFamily="34" charset="0"/>
                <a:cs typeface="Calibri" panose="020F0502020204030204" pitchFamily="34" charset="0"/>
              </a:rPr>
              <a:t>account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the high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average turnover rates</a:t>
            </a:r>
            <a:r>
              <a:rPr lang="fr-FR" sz="1100" dirty="0">
                <a:latin typeface="Trebuchet MS" panose="020B0703020202090204" pitchFamily="34" charset="0"/>
                <a:cs typeface="Calibri" panose="020F0502020204030204" pitchFamily="34" charset="0"/>
              </a:rPr>
              <a:t>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in London). Employee retention can be improved by valuing employee feedback and dialogue.</a:t>
            </a:r>
            <a:endParaRPr lang="en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FR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Employee Satisfaction (ESAT</a:t>
            </a:r>
            <a:r>
              <a:rPr lang="en-FR" sz="1100" b="1">
                <a:latin typeface="Trebuchet MS" panose="020B0703020202090204" pitchFamily="34" charset="0"/>
                <a:cs typeface="Calibri" panose="020F0502020204030204" pitchFamily="34" charset="0"/>
              </a:rPr>
              <a:t>)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– Score measured through team meetings and surveys. Companies with high ESAT rate tend to outperform competitors.</a:t>
            </a:r>
          </a:p>
          <a:p>
            <a:pPr marL="720000" lvl="1" indent="-21600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Sales per </a:t>
            </a:r>
            <a:r>
              <a:rPr lang="en-US" sz="1100" b="1" dirty="0" err="1">
                <a:latin typeface="Trebuchet MS" panose="020B0703020202090204" pitchFamily="34" charset="0"/>
                <a:cs typeface="Calibri" panose="020F0502020204030204" pitchFamily="34" charset="0"/>
              </a:rPr>
              <a:t>labour</a:t>
            </a:r>
            <a:r>
              <a:rPr lang="en-US" sz="1100" b="1" dirty="0">
                <a:latin typeface="Trebuchet MS" panose="020B0703020202090204" pitchFamily="34" charset="0"/>
                <a:cs typeface="Calibri" panose="020F0502020204030204" pitchFamily="34" charset="0"/>
              </a:rPr>
              <a:t> hour </a:t>
            </a:r>
            <a:r>
              <a:rPr lang="en-US" sz="1100" dirty="0">
                <a:latin typeface="Trebuchet MS" panose="020B0703020202090204" pitchFamily="34" charset="0"/>
                <a:cs typeface="Calibri" panose="020F0502020204030204" pitchFamily="34" charset="0"/>
              </a:rPr>
              <a:t>(SPLH: Total sales / total # of worked hours) – SPLH is a measure of employee performance, with t</a:t>
            </a:r>
            <a:r>
              <a:rPr lang="en-FR" sz="1100">
                <a:latin typeface="Trebuchet MS" panose="020B0703020202090204" pitchFamily="34" charset="0"/>
                <a:cs typeface="Calibri" panose="020F0502020204030204" pitchFamily="34" charset="0"/>
              </a:rPr>
              <a:t>arget sales per hour scheduled. </a:t>
            </a:r>
            <a:endParaRPr lang="fr-FR" sz="1100" dirty="0">
              <a:latin typeface="Trebuchet MS" panose="020B070302020209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D5DCB-6B5F-C54C-B235-A71D357045AD}"/>
              </a:ext>
            </a:extLst>
          </p:cNvPr>
          <p:cNvSpPr/>
          <p:nvPr/>
        </p:nvSpPr>
        <p:spPr>
          <a:xfrm>
            <a:off x="287170" y="3073924"/>
            <a:ext cx="6374887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Kitchen and front house management </a:t>
            </a:r>
            <a:endParaRPr kumimoji="0" lang="en-FR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Revenue per available seat hour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(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RevPash = Total revenue / 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[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available seats x opening hours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])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. 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 RevPASH is used to optimize labor scheduling, plan food purchasing, and to improve table turn times.</a:t>
            </a: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FR" sz="1100" b="1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Food and beverage sales per guest</a:t>
            </a:r>
            <a:r>
              <a:rPr kumimoji="0" lang="en-FR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– Allows to understand if menu needs to be restructured based on favorites of the customers or time of the day.</a:t>
            </a:r>
            <a:endParaRPr kumimoji="0" lang="en-FR" sz="11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  <a:p>
            <a:pPr marL="720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Menu Item profit and popularity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cs typeface="Calibri" panose="020F0502020204030204" pitchFamily="34" charset="0"/>
                <a:sym typeface="Rokkitt Regular"/>
              </a:rPr>
              <a:t>– Such measures allow for strategic pricing of items on the menu, to drive sales and make decisions for promotions / discounts.</a:t>
            </a:r>
            <a:endParaRPr kumimoji="0" lang="en-FR" sz="11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cs typeface="Calibri" panose="020F0502020204030204" pitchFamily="34" charset="0"/>
              <a:sym typeface="Rokkitt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CCD57-04F6-B04B-973A-8AA781A4B7C0}"/>
              </a:ext>
            </a:extLst>
          </p:cNvPr>
          <p:cNvSpPr/>
          <p:nvPr/>
        </p:nvSpPr>
        <p:spPr>
          <a:xfrm>
            <a:off x="2433866" y="2010248"/>
            <a:ext cx="3975098" cy="14984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Slide (2)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re-written</a:t>
            </a:r>
            <a:r>
              <a:rPr lang="fr-FR" b="1" dirty="0"/>
              <a:t> (</a:t>
            </a:r>
            <a:r>
              <a:rPr lang="fr-FR" b="1" dirty="0" err="1"/>
              <a:t>shorter</a:t>
            </a:r>
            <a:r>
              <a:rPr lang="fr-FR" b="1" dirty="0"/>
              <a:t>) and </a:t>
            </a:r>
            <a:r>
              <a:rPr lang="fr-FR" b="1" dirty="0" err="1"/>
              <a:t>re-designed</a:t>
            </a:r>
            <a:r>
              <a:rPr lang="fr-FR" b="1" dirty="0"/>
              <a:t> to </a:t>
            </a:r>
            <a:r>
              <a:rPr lang="fr-FR" b="1" dirty="0" err="1"/>
              <a:t>present</a:t>
            </a:r>
            <a:r>
              <a:rPr lang="fr-FR" b="1" dirty="0"/>
              <a:t> the key </a:t>
            </a:r>
            <a:r>
              <a:rPr lang="fr-FR" b="1" dirty="0" err="1"/>
              <a:t>KPIs</a:t>
            </a:r>
            <a:r>
              <a:rPr lang="fr-FR" b="1" dirty="0"/>
              <a:t> to monitor </a:t>
            </a:r>
            <a:r>
              <a:rPr lang="fr-FR" b="1" dirty="0" err="1"/>
              <a:t>after</a:t>
            </a:r>
            <a:r>
              <a:rPr lang="fr-FR" b="1" dirty="0"/>
              <a:t> the end of the </a:t>
            </a:r>
            <a:r>
              <a:rPr lang="fr-FR" b="1" dirty="0" err="1"/>
              <a:t>project</a:t>
            </a:r>
            <a:r>
              <a:rPr lang="fr-FR" b="1" dirty="0"/>
              <a:t> (for </a:t>
            </a:r>
            <a:r>
              <a:rPr lang="fr-FR" b="1" dirty="0" err="1"/>
              <a:t>when</a:t>
            </a:r>
            <a:r>
              <a:rPr lang="fr-FR" b="1" dirty="0"/>
              <a:t> the restaurant </a:t>
            </a:r>
            <a:r>
              <a:rPr lang="fr-FR" b="1" dirty="0" err="1"/>
              <a:t>owners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on </a:t>
            </a:r>
            <a:r>
              <a:rPr lang="fr-FR" b="1" dirty="0" err="1"/>
              <a:t>their</a:t>
            </a:r>
            <a:r>
              <a:rPr lang="fr-FR" b="1" dirty="0"/>
              <a:t> </a:t>
            </a:r>
            <a:r>
              <a:rPr lang="fr-FR" b="1" dirty="0" err="1"/>
              <a:t>own</a:t>
            </a:r>
            <a:r>
              <a:rPr lang="fr-F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4236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702299" y="669873"/>
            <a:ext cx="4764222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MANY  THANKS  FOR YOUR  ATTENTION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439;p40">
            <a:extLst>
              <a:ext uri="{FF2B5EF4-FFF2-40B4-BE49-F238E27FC236}">
                <a16:creationId xmlns:a16="http://schemas.microsoft.com/office/drawing/2014/main" id="{C4DEE43C-30FE-B94D-AF12-E7EBA4CF99AD}"/>
              </a:ext>
            </a:extLst>
          </p:cNvPr>
          <p:cNvSpPr txBox="1"/>
          <p:nvPr/>
        </p:nvSpPr>
        <p:spPr>
          <a:xfrm>
            <a:off x="587830" y="3624315"/>
            <a:ext cx="1061356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Based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 on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117" name="Google Shape;439;p40">
            <a:extLst>
              <a:ext uri="{FF2B5EF4-FFF2-40B4-BE49-F238E27FC236}">
                <a16:creationId xmlns:a16="http://schemas.microsoft.com/office/drawing/2014/main" id="{ED868449-67E1-9E47-BE07-FA40F5D69795}"/>
              </a:ext>
            </a:extLst>
          </p:cNvPr>
          <p:cNvSpPr txBox="1"/>
          <p:nvPr/>
        </p:nvSpPr>
        <p:spPr>
          <a:xfrm>
            <a:off x="587830" y="2252628"/>
            <a:ext cx="1061356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Efficient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450373"/>
            <a:ext cx="346685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TIMELINE</a:t>
            </a:r>
            <a:endParaRPr dirty="0"/>
          </a:p>
        </p:txBody>
      </p:sp>
      <p:sp>
        <p:nvSpPr>
          <p:cNvPr id="25" name="Google Shape;437;p40">
            <a:extLst>
              <a:ext uri="{FF2B5EF4-FFF2-40B4-BE49-F238E27FC236}">
                <a16:creationId xmlns:a16="http://schemas.microsoft.com/office/drawing/2014/main" id="{61120FDC-B004-CC46-A334-E42D84DA19F1}"/>
              </a:ext>
            </a:extLst>
          </p:cNvPr>
          <p:cNvSpPr/>
          <p:nvPr/>
        </p:nvSpPr>
        <p:spPr>
          <a:xfrm>
            <a:off x="403487" y="2101101"/>
            <a:ext cx="1428552" cy="993548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438;p40">
            <a:extLst>
              <a:ext uri="{FF2B5EF4-FFF2-40B4-BE49-F238E27FC236}">
                <a16:creationId xmlns:a16="http://schemas.microsoft.com/office/drawing/2014/main" id="{FD2EA0A5-7F1D-5F4E-921C-7FE13329BCA5}"/>
              </a:ext>
            </a:extLst>
          </p:cNvPr>
          <p:cNvSpPr txBox="1"/>
          <p:nvPr/>
        </p:nvSpPr>
        <p:spPr>
          <a:xfrm>
            <a:off x="507706" y="2489828"/>
            <a:ext cx="1221179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ea typeface="Reem Kufi"/>
                <a:cs typeface="Reem Kufi"/>
                <a:sym typeface="Reem Kufi"/>
              </a:rPr>
              <a:t>rebranding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7" name="Google Shape;439;p40">
            <a:extLst>
              <a:ext uri="{FF2B5EF4-FFF2-40B4-BE49-F238E27FC236}">
                <a16:creationId xmlns:a16="http://schemas.microsoft.com/office/drawing/2014/main" id="{E5341985-8ED8-A246-8773-5070B4E97B81}"/>
              </a:ext>
            </a:extLst>
          </p:cNvPr>
          <p:cNvSpPr txBox="1"/>
          <p:nvPr/>
        </p:nvSpPr>
        <p:spPr>
          <a:xfrm>
            <a:off x="390939" y="2752818"/>
            <a:ext cx="1449674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recommendations</a:t>
            </a:r>
          </a:p>
        </p:txBody>
      </p:sp>
      <p:cxnSp>
        <p:nvCxnSpPr>
          <p:cNvPr id="28" name="Google Shape;440;p40">
            <a:extLst>
              <a:ext uri="{FF2B5EF4-FFF2-40B4-BE49-F238E27FC236}">
                <a16:creationId xmlns:a16="http://schemas.microsoft.com/office/drawing/2014/main" id="{13142D37-91DB-1B4A-B143-ECAA44F7E909}"/>
              </a:ext>
            </a:extLst>
          </p:cNvPr>
          <p:cNvCxnSpPr>
            <a:cxnSpLocks/>
          </p:cNvCxnSpPr>
          <p:nvPr/>
        </p:nvCxnSpPr>
        <p:spPr>
          <a:xfrm>
            <a:off x="859928" y="2247996"/>
            <a:ext cx="51567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437;p40">
            <a:extLst>
              <a:ext uri="{FF2B5EF4-FFF2-40B4-BE49-F238E27FC236}">
                <a16:creationId xmlns:a16="http://schemas.microsoft.com/office/drawing/2014/main" id="{7241EE6A-53D2-A741-8BDF-31222C191FA7}"/>
              </a:ext>
            </a:extLst>
          </p:cNvPr>
          <p:cNvSpPr/>
          <p:nvPr/>
        </p:nvSpPr>
        <p:spPr>
          <a:xfrm>
            <a:off x="403487" y="3468494"/>
            <a:ext cx="1428552" cy="993548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438;p40">
            <a:extLst>
              <a:ext uri="{FF2B5EF4-FFF2-40B4-BE49-F238E27FC236}">
                <a16:creationId xmlns:a16="http://schemas.microsoft.com/office/drawing/2014/main" id="{7E67BAC5-ED4F-EC4C-B92C-7DC54FFFBC4C}"/>
              </a:ext>
            </a:extLst>
          </p:cNvPr>
          <p:cNvSpPr txBox="1"/>
          <p:nvPr/>
        </p:nvSpPr>
        <p:spPr>
          <a:xfrm>
            <a:off x="507706" y="3868058"/>
            <a:ext cx="1221179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ea typeface="Reem Kufi"/>
                <a:cs typeface="Reem Kufi"/>
                <a:sym typeface="Reem Kufi"/>
              </a:rPr>
              <a:t>NLP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15" name="Google Shape;439;p40">
            <a:extLst>
              <a:ext uri="{FF2B5EF4-FFF2-40B4-BE49-F238E27FC236}">
                <a16:creationId xmlns:a16="http://schemas.microsoft.com/office/drawing/2014/main" id="{6A8DE4EC-FD48-B044-923C-66CB55DB20BA}"/>
              </a:ext>
            </a:extLst>
          </p:cNvPr>
          <p:cNvSpPr txBox="1"/>
          <p:nvPr/>
        </p:nvSpPr>
        <p:spPr>
          <a:xfrm>
            <a:off x="587830" y="4113381"/>
            <a:ext cx="1061356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rebuchet MS" panose="020B0703020202090204" pitchFamily="34" charset="0"/>
                <a:ea typeface="Rokkitt Regular"/>
                <a:cs typeface="Rokkitt Regular"/>
                <a:sym typeface="Rokkitt Regular"/>
              </a:rPr>
              <a:t>analysis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 panose="020B0703020202090204" pitchFamily="34" charset="0"/>
              <a:ea typeface="Rokkitt Regular"/>
              <a:cs typeface="Rokkitt Regular"/>
              <a:sym typeface="Rokkitt Regular"/>
            </a:endParaRPr>
          </a:p>
        </p:txBody>
      </p:sp>
      <p:cxnSp>
        <p:nvCxnSpPr>
          <p:cNvPr id="116" name="Google Shape;440;p40">
            <a:extLst>
              <a:ext uri="{FF2B5EF4-FFF2-40B4-BE49-F238E27FC236}">
                <a16:creationId xmlns:a16="http://schemas.microsoft.com/office/drawing/2014/main" id="{D3CE9CED-17DC-DD4A-A3A2-660A97B08C03}"/>
              </a:ext>
            </a:extLst>
          </p:cNvPr>
          <p:cNvCxnSpPr>
            <a:cxnSpLocks/>
          </p:cNvCxnSpPr>
          <p:nvPr/>
        </p:nvCxnSpPr>
        <p:spPr>
          <a:xfrm>
            <a:off x="859928" y="3614644"/>
            <a:ext cx="51567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4642EF0-6697-724B-8781-DF0BA467EE07}"/>
              </a:ext>
            </a:extLst>
          </p:cNvPr>
          <p:cNvGrpSpPr/>
          <p:nvPr/>
        </p:nvGrpSpPr>
        <p:grpSpPr>
          <a:xfrm>
            <a:off x="2106621" y="1211580"/>
            <a:ext cx="6743688" cy="3419942"/>
            <a:chOff x="2106621" y="1211580"/>
            <a:chExt cx="6743688" cy="3419942"/>
          </a:xfrm>
        </p:grpSpPr>
        <p:cxnSp>
          <p:nvCxnSpPr>
            <p:cNvPr id="64" name="Google Shape;7964;p54">
              <a:extLst>
                <a:ext uri="{FF2B5EF4-FFF2-40B4-BE49-F238E27FC236}">
                  <a16:creationId xmlns:a16="http://schemas.microsoft.com/office/drawing/2014/main" id="{A89250A4-2E1D-BB4A-96C6-C47A8F9B9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72" y="2818322"/>
              <a:ext cx="4732808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7965;p54">
              <a:extLst>
                <a:ext uri="{FF2B5EF4-FFF2-40B4-BE49-F238E27FC236}">
                  <a16:creationId xmlns:a16="http://schemas.microsoft.com/office/drawing/2014/main" id="{2A0A54EF-C036-3F40-B7F0-3B5B35932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72" y="2168705"/>
              <a:ext cx="4732808" cy="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7966;p54">
              <a:extLst>
                <a:ext uri="{FF2B5EF4-FFF2-40B4-BE49-F238E27FC236}">
                  <a16:creationId xmlns:a16="http://schemas.microsoft.com/office/drawing/2014/main" id="{AB91988D-3BA1-7B4B-AA48-DF79BD1C6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72" y="4366973"/>
              <a:ext cx="4726992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7968;p54">
              <a:extLst>
                <a:ext uri="{FF2B5EF4-FFF2-40B4-BE49-F238E27FC236}">
                  <a16:creationId xmlns:a16="http://schemas.microsoft.com/office/drawing/2014/main" id="{35C2A1E8-A44B-644B-AA6D-24B71D551D3F}"/>
                </a:ext>
              </a:extLst>
            </p:cNvPr>
            <p:cNvSpPr txBox="1"/>
            <p:nvPr/>
          </p:nvSpPr>
          <p:spPr>
            <a:xfrm flipH="1">
              <a:off x="4295307" y="1221323"/>
              <a:ext cx="1113964" cy="530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FEBRUARY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69" name="Google Shape;7969;p54">
              <a:extLst>
                <a:ext uri="{FF2B5EF4-FFF2-40B4-BE49-F238E27FC236}">
                  <a16:creationId xmlns:a16="http://schemas.microsoft.com/office/drawing/2014/main" id="{0D617E72-B544-9B4F-A9D5-F5C75A96D132}"/>
                </a:ext>
              </a:extLst>
            </p:cNvPr>
            <p:cNvSpPr txBox="1"/>
            <p:nvPr/>
          </p:nvSpPr>
          <p:spPr>
            <a:xfrm flipH="1">
              <a:off x="6748979" y="1211580"/>
              <a:ext cx="1082764" cy="530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MARCH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1" name="Google Shape;7971;p54">
              <a:extLst>
                <a:ext uri="{FF2B5EF4-FFF2-40B4-BE49-F238E27FC236}">
                  <a16:creationId xmlns:a16="http://schemas.microsoft.com/office/drawing/2014/main" id="{11CB6A12-BD31-F74F-A640-59E495E621A8}"/>
                </a:ext>
              </a:extLst>
            </p:cNvPr>
            <p:cNvSpPr/>
            <p:nvPr/>
          </p:nvSpPr>
          <p:spPr>
            <a:xfrm>
              <a:off x="3668009" y="2066110"/>
              <a:ext cx="1113964" cy="2105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2" name="Google Shape;7972;p54">
              <a:extLst>
                <a:ext uri="{FF2B5EF4-FFF2-40B4-BE49-F238E27FC236}">
                  <a16:creationId xmlns:a16="http://schemas.microsoft.com/office/drawing/2014/main" id="{4275B868-78B0-A04D-8D35-245D0484F196}"/>
                </a:ext>
              </a:extLst>
            </p:cNvPr>
            <p:cNvSpPr/>
            <p:nvPr/>
          </p:nvSpPr>
          <p:spPr>
            <a:xfrm>
              <a:off x="3682777" y="3029868"/>
              <a:ext cx="1079298" cy="210587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4" name="Google Shape;7974;p54">
              <a:extLst>
                <a:ext uri="{FF2B5EF4-FFF2-40B4-BE49-F238E27FC236}">
                  <a16:creationId xmlns:a16="http://schemas.microsoft.com/office/drawing/2014/main" id="{88AF4CA0-84F6-F448-9367-E7A6E8CB0E1B}"/>
                </a:ext>
              </a:extLst>
            </p:cNvPr>
            <p:cNvSpPr/>
            <p:nvPr/>
          </p:nvSpPr>
          <p:spPr>
            <a:xfrm>
              <a:off x="3668009" y="2711471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5" name="Google Shape;7975;p54">
              <a:extLst>
                <a:ext uri="{FF2B5EF4-FFF2-40B4-BE49-F238E27FC236}">
                  <a16:creationId xmlns:a16="http://schemas.microsoft.com/office/drawing/2014/main" id="{96ED9B90-F133-EE43-8685-E79C999D0C1C}"/>
                </a:ext>
              </a:extLst>
            </p:cNvPr>
            <p:cNvSpPr/>
            <p:nvPr/>
          </p:nvSpPr>
          <p:spPr>
            <a:xfrm>
              <a:off x="7203586" y="4262436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6" name="Google Shape;7976;p54">
              <a:extLst>
                <a:ext uri="{FF2B5EF4-FFF2-40B4-BE49-F238E27FC236}">
                  <a16:creationId xmlns:a16="http://schemas.microsoft.com/office/drawing/2014/main" id="{F1694FD4-3FFF-5644-9CB2-77D3E7A710BE}"/>
                </a:ext>
              </a:extLst>
            </p:cNvPr>
            <p:cNvSpPr/>
            <p:nvPr/>
          </p:nvSpPr>
          <p:spPr>
            <a:xfrm>
              <a:off x="4840545" y="2069249"/>
              <a:ext cx="1002888" cy="2105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7" name="Google Shape;7977;p54">
              <a:extLst>
                <a:ext uri="{FF2B5EF4-FFF2-40B4-BE49-F238E27FC236}">
                  <a16:creationId xmlns:a16="http://schemas.microsoft.com/office/drawing/2014/main" id="{178E5962-07CB-164D-9F89-7C68C7B05C1A}"/>
                </a:ext>
              </a:extLst>
            </p:cNvPr>
            <p:cNvSpPr txBox="1"/>
            <p:nvPr/>
          </p:nvSpPr>
          <p:spPr>
            <a:xfrm flipH="1">
              <a:off x="2106621" y="1971806"/>
              <a:ext cx="1531751" cy="52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Overall project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8" name="Google Shape;7978;p54">
              <a:extLst>
                <a:ext uri="{FF2B5EF4-FFF2-40B4-BE49-F238E27FC236}">
                  <a16:creationId xmlns:a16="http://schemas.microsoft.com/office/drawing/2014/main" id="{7FF8CF28-7BDD-9446-A6ED-1F683B172EA5}"/>
                </a:ext>
              </a:extLst>
            </p:cNvPr>
            <p:cNvSpPr txBox="1"/>
            <p:nvPr/>
          </p:nvSpPr>
          <p:spPr>
            <a:xfrm flipH="1">
              <a:off x="2106621" y="2620632"/>
              <a:ext cx="1518362" cy="450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r" defTabSz="914400" eaLnBrk="1" fontAlgn="auto" latinLnBrk="0" hangingPunct="1">
                <a:spcAft>
                  <a:spcPts val="1600"/>
                </a:spcAft>
                <a:buSzTx/>
                <a:buNone/>
                <a:tabLst/>
                <a:defRPr kumimoji="0" sz="1200" kern="0" spc="0" normalizeH="0" baseline="0">
                  <a:ln>
                    <a:noFill/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Problem definition</a:t>
              </a:r>
            </a:p>
          </p:txBody>
        </p:sp>
        <p:cxnSp>
          <p:nvCxnSpPr>
            <p:cNvPr id="85" name="Google Shape;7964;p54">
              <a:extLst>
                <a:ext uri="{FF2B5EF4-FFF2-40B4-BE49-F238E27FC236}">
                  <a16:creationId xmlns:a16="http://schemas.microsoft.com/office/drawing/2014/main" id="{5C4EA78D-6CBE-204B-AC90-C86BC8C39C7B}"/>
                </a:ext>
              </a:extLst>
            </p:cNvPr>
            <p:cNvCxnSpPr>
              <a:cxnSpLocks/>
            </p:cNvCxnSpPr>
            <p:nvPr/>
          </p:nvCxnSpPr>
          <p:spPr>
            <a:xfrm>
              <a:off x="5983292" y="1319951"/>
              <a:ext cx="0" cy="183168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7964;p54">
              <a:extLst>
                <a:ext uri="{FF2B5EF4-FFF2-40B4-BE49-F238E27FC236}">
                  <a16:creationId xmlns:a16="http://schemas.microsoft.com/office/drawing/2014/main" id="{9DB25818-5AC9-8D4A-B230-6239C548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604760" y="1319951"/>
              <a:ext cx="0" cy="183168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7964;p54">
              <a:extLst>
                <a:ext uri="{FF2B5EF4-FFF2-40B4-BE49-F238E27FC236}">
                  <a16:creationId xmlns:a16="http://schemas.microsoft.com/office/drawing/2014/main" id="{607F317C-A4D1-9442-9C9D-A60B0B1F8E4E}"/>
                </a:ext>
              </a:extLst>
            </p:cNvPr>
            <p:cNvCxnSpPr>
              <a:cxnSpLocks/>
            </p:cNvCxnSpPr>
            <p:nvPr/>
          </p:nvCxnSpPr>
          <p:spPr>
            <a:xfrm>
              <a:off x="8422171" y="1319951"/>
              <a:ext cx="0" cy="183168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7964;p54">
              <a:extLst>
                <a:ext uri="{FF2B5EF4-FFF2-40B4-BE49-F238E27FC236}">
                  <a16:creationId xmlns:a16="http://schemas.microsoft.com/office/drawing/2014/main" id="{D01EA939-380A-7E4A-A977-C28C2AC95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0388" y="3346892"/>
              <a:ext cx="4726992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7974;p54">
              <a:extLst>
                <a:ext uri="{FF2B5EF4-FFF2-40B4-BE49-F238E27FC236}">
                  <a16:creationId xmlns:a16="http://schemas.microsoft.com/office/drawing/2014/main" id="{71829F7C-79C6-F64E-AEC2-72C3CC5D61AC}"/>
                </a:ext>
              </a:extLst>
            </p:cNvPr>
            <p:cNvSpPr/>
            <p:nvPr/>
          </p:nvSpPr>
          <p:spPr>
            <a:xfrm>
              <a:off x="7220568" y="3752978"/>
              <a:ext cx="555225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cxnSp>
          <p:nvCxnSpPr>
            <p:cNvPr id="91" name="Google Shape;7964;p54">
              <a:extLst>
                <a:ext uri="{FF2B5EF4-FFF2-40B4-BE49-F238E27FC236}">
                  <a16:creationId xmlns:a16="http://schemas.microsoft.com/office/drawing/2014/main" id="{647F45A7-F305-0441-9C3C-24634AFA4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555" y="3873161"/>
              <a:ext cx="4726992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Google Shape;7974;p54">
              <a:extLst>
                <a:ext uri="{FF2B5EF4-FFF2-40B4-BE49-F238E27FC236}">
                  <a16:creationId xmlns:a16="http://schemas.microsoft.com/office/drawing/2014/main" id="{E6466C02-45D6-1849-945A-D7551AC907C0}"/>
                </a:ext>
              </a:extLst>
            </p:cNvPr>
            <p:cNvSpPr/>
            <p:nvPr/>
          </p:nvSpPr>
          <p:spPr>
            <a:xfrm>
              <a:off x="6038465" y="3756468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93" name="Google Shape;7978;p54">
              <a:extLst>
                <a:ext uri="{FF2B5EF4-FFF2-40B4-BE49-F238E27FC236}">
                  <a16:creationId xmlns:a16="http://schemas.microsoft.com/office/drawing/2014/main" id="{366A0FAC-C4AA-AA4E-A686-CBBD69114596}"/>
                </a:ext>
              </a:extLst>
            </p:cNvPr>
            <p:cNvSpPr txBox="1"/>
            <p:nvPr/>
          </p:nvSpPr>
          <p:spPr>
            <a:xfrm flipH="1">
              <a:off x="2185039" y="3140410"/>
              <a:ext cx="1428552" cy="45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r" defTabSz="914400" eaLnBrk="1" fontAlgn="auto" latinLnBrk="0" hangingPunct="1">
                <a:spcAft>
                  <a:spcPts val="1600"/>
                </a:spcAft>
                <a:buSzTx/>
                <a:buNone/>
                <a:tabLst/>
                <a:defRPr kumimoji="0" sz="1200" kern="0" spc="0" normalizeH="0" baseline="0">
                  <a:ln>
                    <a:noFill/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AI analysis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94" name="Google Shape;7978;p54">
              <a:extLst>
                <a:ext uri="{FF2B5EF4-FFF2-40B4-BE49-F238E27FC236}">
                  <a16:creationId xmlns:a16="http://schemas.microsoft.com/office/drawing/2014/main" id="{EDBCAD8B-3EBB-8D4A-B02E-DC1C0244CF8D}"/>
                </a:ext>
              </a:extLst>
            </p:cNvPr>
            <p:cNvSpPr txBox="1"/>
            <p:nvPr/>
          </p:nvSpPr>
          <p:spPr>
            <a:xfrm flipH="1">
              <a:off x="2185039" y="3596264"/>
              <a:ext cx="1428552" cy="45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r" defTabSz="914400" eaLnBrk="1" fontAlgn="auto" latinLnBrk="0" hangingPunct="1">
                <a:spcAft>
                  <a:spcPts val="1600"/>
                </a:spcAft>
                <a:buSzTx/>
                <a:buNone/>
                <a:tabLst/>
                <a:defRPr kumimoji="0" sz="1200" kern="0" spc="0" normalizeH="0" baseline="0">
                  <a:ln>
                    <a:noFill/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Cost &amp; revenue estimation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95" name="Google Shape;7978;p54">
              <a:extLst>
                <a:ext uri="{FF2B5EF4-FFF2-40B4-BE49-F238E27FC236}">
                  <a16:creationId xmlns:a16="http://schemas.microsoft.com/office/drawing/2014/main" id="{14349AD7-A2B5-544E-B81D-F756C551D57E}"/>
                </a:ext>
              </a:extLst>
            </p:cNvPr>
            <p:cNvSpPr txBox="1"/>
            <p:nvPr/>
          </p:nvSpPr>
          <p:spPr>
            <a:xfrm flipH="1">
              <a:off x="2185039" y="4180688"/>
              <a:ext cx="1428552" cy="45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r" defTabSz="914400" eaLnBrk="1" fontAlgn="auto" latinLnBrk="0" hangingPunct="1">
                <a:spcAft>
                  <a:spcPts val="1600"/>
                </a:spcAft>
                <a:buSzTx/>
                <a:buNone/>
                <a:tabLst/>
                <a:defRPr kumimoji="0" sz="1200" kern="0" spc="0" normalizeH="0" baseline="0">
                  <a:ln>
                    <a:noFill/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Recommendations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599B3BA0-36FC-7140-A791-9E0CD7F6C006}"/>
                </a:ext>
              </a:extLst>
            </p:cNvPr>
            <p:cNvSpPr/>
            <p:nvPr/>
          </p:nvSpPr>
          <p:spPr>
            <a:xfrm rot="10800000">
              <a:off x="5898292" y="2092787"/>
              <a:ext cx="204601" cy="188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DD63820B-815E-C944-BE9F-0ADDAEAE20D9}"/>
                </a:ext>
              </a:extLst>
            </p:cNvPr>
            <p:cNvSpPr/>
            <p:nvPr/>
          </p:nvSpPr>
          <p:spPr>
            <a:xfrm rot="10800000">
              <a:off x="8334326" y="2084324"/>
              <a:ext cx="204601" cy="188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Google Shape;7974;p54">
              <a:extLst>
                <a:ext uri="{FF2B5EF4-FFF2-40B4-BE49-F238E27FC236}">
                  <a16:creationId xmlns:a16="http://schemas.microsoft.com/office/drawing/2014/main" id="{C8603121-5ED3-4A4B-924A-2B03287E0005}"/>
                </a:ext>
              </a:extLst>
            </p:cNvPr>
            <p:cNvSpPr/>
            <p:nvPr/>
          </p:nvSpPr>
          <p:spPr>
            <a:xfrm>
              <a:off x="7220568" y="3242939"/>
              <a:ext cx="540000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44" name="Google Shape;7974;p54">
              <a:extLst>
                <a:ext uri="{FF2B5EF4-FFF2-40B4-BE49-F238E27FC236}">
                  <a16:creationId xmlns:a16="http://schemas.microsoft.com/office/drawing/2014/main" id="{19CD959C-6752-DC4F-BAAC-B17257A6B36D}"/>
                </a:ext>
              </a:extLst>
            </p:cNvPr>
            <p:cNvSpPr/>
            <p:nvPr/>
          </p:nvSpPr>
          <p:spPr>
            <a:xfrm>
              <a:off x="3668009" y="3237740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45" name="Google Shape;7974;p54">
              <a:extLst>
                <a:ext uri="{FF2B5EF4-FFF2-40B4-BE49-F238E27FC236}">
                  <a16:creationId xmlns:a16="http://schemas.microsoft.com/office/drawing/2014/main" id="{A22AE0F1-3FC6-BD4A-910C-C23802FC1E8B}"/>
                </a:ext>
              </a:extLst>
            </p:cNvPr>
            <p:cNvSpPr/>
            <p:nvPr/>
          </p:nvSpPr>
          <p:spPr>
            <a:xfrm>
              <a:off x="4852289" y="3245082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46" name="Google Shape;7974;p54">
              <a:extLst>
                <a:ext uri="{FF2B5EF4-FFF2-40B4-BE49-F238E27FC236}">
                  <a16:creationId xmlns:a16="http://schemas.microsoft.com/office/drawing/2014/main" id="{60B4B5BB-1D47-6D49-999D-C5E38F9EFD7E}"/>
                </a:ext>
              </a:extLst>
            </p:cNvPr>
            <p:cNvSpPr/>
            <p:nvPr/>
          </p:nvSpPr>
          <p:spPr>
            <a:xfrm>
              <a:off x="6038465" y="3242939"/>
              <a:ext cx="1113964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47" name="Google Shape;7974;p54">
              <a:extLst>
                <a:ext uri="{FF2B5EF4-FFF2-40B4-BE49-F238E27FC236}">
                  <a16:creationId xmlns:a16="http://schemas.microsoft.com/office/drawing/2014/main" id="{92E2A170-1F14-514C-BEE6-EEE61EF0F160}"/>
                </a:ext>
              </a:extLst>
            </p:cNvPr>
            <p:cNvSpPr/>
            <p:nvPr/>
          </p:nvSpPr>
          <p:spPr>
            <a:xfrm>
              <a:off x="4852289" y="2714637"/>
              <a:ext cx="555225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48" name="Google Shape;7974;p54">
              <a:extLst>
                <a:ext uri="{FF2B5EF4-FFF2-40B4-BE49-F238E27FC236}">
                  <a16:creationId xmlns:a16="http://schemas.microsoft.com/office/drawing/2014/main" id="{E9016804-CFD5-0A48-95F2-78FF5141F6BC}"/>
                </a:ext>
              </a:extLst>
            </p:cNvPr>
            <p:cNvSpPr/>
            <p:nvPr/>
          </p:nvSpPr>
          <p:spPr>
            <a:xfrm>
              <a:off x="5409276" y="3756468"/>
              <a:ext cx="555225" cy="210587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88A27A64-70D5-7743-ABA9-C6C024D8CCE5}"/>
                </a:ext>
              </a:extLst>
            </p:cNvPr>
            <p:cNvGrpSpPr/>
            <p:nvPr/>
          </p:nvGrpSpPr>
          <p:grpSpPr>
            <a:xfrm>
              <a:off x="7828707" y="3223203"/>
              <a:ext cx="183168" cy="210587"/>
              <a:chOff x="7828707" y="3235815"/>
              <a:chExt cx="183168" cy="210587"/>
            </a:xfrm>
          </p:grpSpPr>
          <p:sp>
            <p:nvSpPr>
              <p:cNvPr id="52" name="Google Shape;7974;p54">
                <a:extLst>
                  <a:ext uri="{FF2B5EF4-FFF2-40B4-BE49-F238E27FC236}">
                    <a16:creationId xmlns:a16="http://schemas.microsoft.com/office/drawing/2014/main" id="{FDB35EBD-B845-094A-B828-76B618443AE5}"/>
                  </a:ext>
                </a:extLst>
              </p:cNvPr>
              <p:cNvSpPr/>
              <p:nvPr/>
            </p:nvSpPr>
            <p:spPr>
              <a:xfrm>
                <a:off x="7846794" y="3235815"/>
                <a:ext cx="73497" cy="2105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endParaRPr>
              </a:p>
            </p:txBody>
          </p:sp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2F522206-5771-7B4E-8B74-71BFB660F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28707" y="3250627"/>
                <a:ext cx="183168" cy="183168"/>
              </a:xfrm>
              <a:prstGeom prst="rect">
                <a:avLst/>
              </a:prstGeom>
            </p:spPr>
          </p:pic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EC66F4A-986F-E845-98BC-5951BA155A5E}"/>
                </a:ext>
              </a:extLst>
            </p:cNvPr>
            <p:cNvGrpSpPr/>
            <p:nvPr/>
          </p:nvGrpSpPr>
          <p:grpSpPr>
            <a:xfrm>
              <a:off x="7820418" y="3747716"/>
              <a:ext cx="183168" cy="210587"/>
              <a:chOff x="7828707" y="3235815"/>
              <a:chExt cx="183168" cy="210587"/>
            </a:xfrm>
          </p:grpSpPr>
          <p:sp>
            <p:nvSpPr>
              <p:cNvPr id="55" name="Google Shape;7974;p54">
                <a:extLst>
                  <a:ext uri="{FF2B5EF4-FFF2-40B4-BE49-F238E27FC236}">
                    <a16:creationId xmlns:a16="http://schemas.microsoft.com/office/drawing/2014/main" id="{3B5F1D93-3E0C-D447-83CB-6F0FC3797464}"/>
                  </a:ext>
                </a:extLst>
              </p:cNvPr>
              <p:cNvSpPr/>
              <p:nvPr/>
            </p:nvSpPr>
            <p:spPr>
              <a:xfrm>
                <a:off x="7846794" y="3235815"/>
                <a:ext cx="73497" cy="2105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endParaRPr>
              </a:p>
            </p:txBody>
          </p:sp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F775483A-5F89-8D41-A039-276437A9D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28707" y="3250627"/>
                <a:ext cx="183168" cy="183168"/>
              </a:xfrm>
              <a:prstGeom prst="rect">
                <a:avLst/>
              </a:prstGeom>
            </p:spPr>
          </p:pic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092B1FDA-588B-CE4D-AE89-F708AC11D2F7}"/>
                </a:ext>
              </a:extLst>
            </p:cNvPr>
            <p:cNvGrpSpPr/>
            <p:nvPr/>
          </p:nvGrpSpPr>
          <p:grpSpPr>
            <a:xfrm>
              <a:off x="5471524" y="2693754"/>
              <a:ext cx="183168" cy="210587"/>
              <a:chOff x="7828707" y="3235815"/>
              <a:chExt cx="183168" cy="210587"/>
            </a:xfrm>
          </p:grpSpPr>
          <p:sp>
            <p:nvSpPr>
              <p:cNvPr id="58" name="Google Shape;7974;p54">
                <a:extLst>
                  <a:ext uri="{FF2B5EF4-FFF2-40B4-BE49-F238E27FC236}">
                    <a16:creationId xmlns:a16="http://schemas.microsoft.com/office/drawing/2014/main" id="{5FEFD157-3BEA-6747-B148-A8804501935C}"/>
                  </a:ext>
                </a:extLst>
              </p:cNvPr>
              <p:cNvSpPr/>
              <p:nvPr/>
            </p:nvSpPr>
            <p:spPr>
              <a:xfrm>
                <a:off x="7846794" y="3235815"/>
                <a:ext cx="73497" cy="2105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endParaRPr>
              </a:p>
            </p:txBody>
          </p:sp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1475ECFD-AC18-6640-95AE-B19702C07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28707" y="3250627"/>
                <a:ext cx="183168" cy="183168"/>
              </a:xfrm>
              <a:prstGeom prst="rect">
                <a:avLst/>
              </a:prstGeom>
            </p:spPr>
          </p:pic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12EADD51-5D6A-2A46-B13E-892F67618F13}"/>
                </a:ext>
              </a:extLst>
            </p:cNvPr>
            <p:cNvGrpSpPr/>
            <p:nvPr/>
          </p:nvGrpSpPr>
          <p:grpSpPr>
            <a:xfrm>
              <a:off x="8366987" y="4243899"/>
              <a:ext cx="183168" cy="210587"/>
              <a:chOff x="7828707" y="3235815"/>
              <a:chExt cx="183168" cy="210587"/>
            </a:xfrm>
          </p:grpSpPr>
          <p:sp>
            <p:nvSpPr>
              <p:cNvPr id="61" name="Google Shape;7974;p54">
                <a:extLst>
                  <a:ext uri="{FF2B5EF4-FFF2-40B4-BE49-F238E27FC236}">
                    <a16:creationId xmlns:a16="http://schemas.microsoft.com/office/drawing/2014/main" id="{C6CA5866-D229-BC40-A40A-F1F4ABACED10}"/>
                  </a:ext>
                </a:extLst>
              </p:cNvPr>
              <p:cNvSpPr/>
              <p:nvPr/>
            </p:nvSpPr>
            <p:spPr>
              <a:xfrm>
                <a:off x="7846794" y="3235815"/>
                <a:ext cx="73497" cy="2105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endParaRPr>
              </a:p>
            </p:txBody>
          </p:sp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05A4BFFF-EE33-394F-96F4-99C07A092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28707" y="3250627"/>
                <a:ext cx="183168" cy="183168"/>
              </a:xfrm>
              <a:prstGeom prst="rect">
                <a:avLst/>
              </a:prstGeom>
            </p:spPr>
          </p:pic>
        </p:grpSp>
        <p:sp>
          <p:nvSpPr>
            <p:cNvPr id="67" name="Google Shape;7976;p54">
              <a:extLst>
                <a:ext uri="{FF2B5EF4-FFF2-40B4-BE49-F238E27FC236}">
                  <a16:creationId xmlns:a16="http://schemas.microsoft.com/office/drawing/2014/main" id="{C356ED5F-A049-3744-B404-329586726FEE}"/>
                </a:ext>
              </a:extLst>
            </p:cNvPr>
            <p:cNvSpPr/>
            <p:nvPr/>
          </p:nvSpPr>
          <p:spPr>
            <a:xfrm>
              <a:off x="6149541" y="2066110"/>
              <a:ext cx="1002888" cy="2105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0" name="Google Shape;7976;p54">
              <a:extLst>
                <a:ext uri="{FF2B5EF4-FFF2-40B4-BE49-F238E27FC236}">
                  <a16:creationId xmlns:a16="http://schemas.microsoft.com/office/drawing/2014/main" id="{410AD285-48FE-F84F-B27E-D5DE923454F8}"/>
                </a:ext>
              </a:extLst>
            </p:cNvPr>
            <p:cNvSpPr/>
            <p:nvPr/>
          </p:nvSpPr>
          <p:spPr>
            <a:xfrm>
              <a:off x="7212049" y="2066110"/>
              <a:ext cx="1072023" cy="2105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400" b="0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  <p:sp>
          <p:nvSpPr>
            <p:cNvPr id="73" name="Google Shape;7977;p54">
              <a:extLst>
                <a:ext uri="{FF2B5EF4-FFF2-40B4-BE49-F238E27FC236}">
                  <a16:creationId xmlns:a16="http://schemas.microsoft.com/office/drawing/2014/main" id="{251E74C7-5C7E-4943-B3C2-5A5E83E3868A}"/>
                </a:ext>
              </a:extLst>
            </p:cNvPr>
            <p:cNvSpPr txBox="1"/>
            <p:nvPr/>
          </p:nvSpPr>
          <p:spPr>
            <a:xfrm flipH="1">
              <a:off x="5517720" y="1656850"/>
              <a:ext cx="951498" cy="52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Interm</a:t>
              </a:r>
              <a:r>
                <a:rPr lang="en-GB" sz="900" dirty="0" err="1">
                  <a:solidFill>
                    <a:schemeClr val="accent5">
                      <a:lumMod val="75000"/>
                    </a:schemeClr>
                  </a:solidFill>
                  <a:latin typeface="Trebuchet MS" panose="020B0703020202090204" pitchFamily="34" charset="0"/>
                </a:rPr>
                <a:t>ediate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 results</a:t>
              </a:r>
            </a:p>
          </p:txBody>
        </p:sp>
        <p:sp>
          <p:nvSpPr>
            <p:cNvPr id="79" name="Google Shape;7977;p54">
              <a:extLst>
                <a:ext uri="{FF2B5EF4-FFF2-40B4-BE49-F238E27FC236}">
                  <a16:creationId xmlns:a16="http://schemas.microsoft.com/office/drawing/2014/main" id="{EB74C2C5-5C97-1742-A0DB-3EBFE7D99F61}"/>
                </a:ext>
              </a:extLst>
            </p:cNvPr>
            <p:cNvSpPr txBox="1"/>
            <p:nvPr/>
          </p:nvSpPr>
          <p:spPr>
            <a:xfrm flipH="1">
              <a:off x="8017577" y="1657565"/>
              <a:ext cx="832732" cy="52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Trebuchet MS" panose="020B0703020202090204" pitchFamily="34" charset="0"/>
                  <a:cs typeface="Arial"/>
                  <a:sym typeface="Arial"/>
                </a:rPr>
                <a:t>Final presentation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556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438268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xx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22F80-A022-694D-9823-FE1EAFAECC6E}"/>
              </a:ext>
            </a:extLst>
          </p:cNvPr>
          <p:cNvSpPr/>
          <p:nvPr/>
        </p:nvSpPr>
        <p:spPr>
          <a:xfrm>
            <a:off x="2677885" y="1583870"/>
            <a:ext cx="4024993" cy="1494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The </a:t>
            </a:r>
            <a:r>
              <a:rPr lang="fr-FR" b="1" dirty="0" err="1"/>
              <a:t>next</a:t>
            </a:r>
            <a:r>
              <a:rPr lang="fr-FR" b="1" dirty="0"/>
              <a:t> slides are the contents </a:t>
            </a:r>
            <a:r>
              <a:rPr lang="fr-FR" b="1" dirty="0" err="1"/>
              <a:t>from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previous</a:t>
            </a:r>
            <a:r>
              <a:rPr lang="fr-FR" b="1" dirty="0"/>
              <a:t> </a:t>
            </a:r>
            <a:r>
              <a:rPr lang="fr-FR" b="1" dirty="0" err="1"/>
              <a:t>presentation</a:t>
            </a:r>
            <a:r>
              <a:rPr lang="fr-FR" b="1" dirty="0"/>
              <a:t>. I put </a:t>
            </a:r>
            <a:r>
              <a:rPr lang="fr-FR" b="1" dirty="0" err="1"/>
              <a:t>them</a:t>
            </a:r>
            <a:r>
              <a:rPr lang="fr-FR" b="1" dirty="0"/>
              <a:t> </a:t>
            </a:r>
            <a:r>
              <a:rPr lang="fr-FR" b="1" dirty="0" err="1"/>
              <a:t>there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can</a:t>
            </a:r>
            <a:r>
              <a:rPr lang="fr-FR" b="1" dirty="0"/>
              <a:t> have </a:t>
            </a:r>
            <a:r>
              <a:rPr lang="fr-FR" b="1" dirty="0" err="1"/>
              <a:t>them</a:t>
            </a:r>
            <a:r>
              <a:rPr lang="fr-FR" b="1" dirty="0"/>
              <a:t> </a:t>
            </a:r>
            <a:r>
              <a:rPr lang="fr-FR" b="1" dirty="0" err="1"/>
              <a:t>under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hand if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want</a:t>
            </a:r>
            <a:r>
              <a:rPr lang="fr-FR" b="1" dirty="0"/>
              <a:t> to insert </a:t>
            </a:r>
            <a:r>
              <a:rPr lang="fr-FR" b="1" dirty="0" err="1"/>
              <a:t>some</a:t>
            </a:r>
            <a:r>
              <a:rPr lang="fr-FR" b="1" dirty="0"/>
              <a:t> </a:t>
            </a:r>
            <a:r>
              <a:rPr lang="fr-FR" b="1" dirty="0" err="1"/>
              <a:t>elements</a:t>
            </a:r>
            <a:r>
              <a:rPr lang="fr-FR" b="1" dirty="0"/>
              <a:t> in </a:t>
            </a:r>
            <a:r>
              <a:rPr lang="fr-FR" b="1" dirty="0" err="1"/>
              <a:t>our</a:t>
            </a:r>
            <a:r>
              <a:rPr lang="fr-FR" b="1" dirty="0"/>
              <a:t> new </a:t>
            </a:r>
            <a:r>
              <a:rPr lang="fr-FR" b="1" dirty="0" err="1"/>
              <a:t>presentation</a:t>
            </a:r>
            <a:r>
              <a:rPr lang="fr-FR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519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718861" y="402826"/>
            <a:ext cx="7449779" cy="668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BOKAN : A STRATEGIC ANALYSIS (SWOT)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E9676-64F7-0145-81FD-1411FDF5D2DC}"/>
              </a:ext>
            </a:extLst>
          </p:cNvPr>
          <p:cNvSpPr/>
          <p:nvPr/>
        </p:nvSpPr>
        <p:spPr>
          <a:xfrm>
            <a:off x="684022" y="4271732"/>
            <a:ext cx="83554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Bokan is </a:t>
            </a: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a well-established bar &amp; restaurant </a:t>
            </a: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that needs to prospect for </a:t>
            </a: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new types of customers</a:t>
            </a:r>
            <a:endParaRPr kumimoji="0" lang="fr-FR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8995DF41-84AC-0E4F-9536-15AD37B978A0}"/>
              </a:ext>
            </a:extLst>
          </p:cNvPr>
          <p:cNvGraphicFramePr>
            <a:graphicFrameLocks/>
          </p:cNvGraphicFramePr>
          <p:nvPr/>
        </p:nvGraphicFramePr>
        <p:xfrm>
          <a:off x="510509" y="1335241"/>
          <a:ext cx="8122981" cy="26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riangle 3">
            <a:extLst>
              <a:ext uri="{FF2B5EF4-FFF2-40B4-BE49-F238E27FC236}">
                <a16:creationId xmlns:a16="http://schemas.microsoft.com/office/drawing/2014/main" id="{277F523A-57D5-6946-A5E2-5B061DCB6504}"/>
              </a:ext>
            </a:extLst>
          </p:cNvPr>
          <p:cNvSpPr/>
          <p:nvPr/>
        </p:nvSpPr>
        <p:spPr>
          <a:xfrm rot="5400000">
            <a:off x="239276" y="4342663"/>
            <a:ext cx="497877" cy="164424"/>
          </a:xfrm>
          <a:prstGeom prst="triangl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26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FD642-18A9-944C-A9A9-383086EF1528}"/>
              </a:ext>
            </a:extLst>
          </p:cNvPr>
          <p:cNvSpPr/>
          <p:nvPr/>
        </p:nvSpPr>
        <p:spPr>
          <a:xfrm>
            <a:off x="3483395" y="0"/>
            <a:ext cx="5658223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754534"/>
            <a:ext cx="3723894" cy="1085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5" cy="238535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D7705-B95B-7C48-8E58-8CA9BE74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767" y="1912866"/>
            <a:ext cx="2122004" cy="1175875"/>
          </a:xfrm>
        </p:spPr>
        <p:txBody>
          <a:bodyPr>
            <a:normAutofit/>
          </a:bodyPr>
          <a:lstStyle/>
          <a:p>
            <a:pPr algn="r"/>
            <a:r>
              <a:rPr lang="en-FR" sz="3300" dirty="0"/>
              <a:t>Strengths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8B799-2FC8-4066-98CA-A2D5325D7E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24993" y="337930"/>
          <a:ext cx="4947558" cy="432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038DD28-9A72-4AD2-9AE0-806CA7E14360}"/>
              </a:ext>
            </a:extLst>
          </p:cNvPr>
          <p:cNvSpPr txBox="1"/>
          <p:nvPr/>
        </p:nvSpPr>
        <p:spPr>
          <a:xfrm>
            <a:off x="1141935" y="2780964"/>
            <a:ext cx="2581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W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ell-known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and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well-placed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3982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8A6CE-6BF5-2C46-9660-1D741FF93311}"/>
              </a:ext>
            </a:extLst>
          </p:cNvPr>
          <p:cNvSpPr/>
          <p:nvPr/>
        </p:nvSpPr>
        <p:spPr>
          <a:xfrm>
            <a:off x="3483395" y="0"/>
            <a:ext cx="5658223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754534"/>
            <a:ext cx="3723894" cy="10850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5" cy="238535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2E6E14-B33A-47B4-9CF6-079C82F7E1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3591" y="479823"/>
          <a:ext cx="469582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9CAF64D-929F-4677-8AE6-3D729C54A850}"/>
              </a:ext>
            </a:extLst>
          </p:cNvPr>
          <p:cNvSpPr txBox="1">
            <a:spLocks/>
          </p:cNvSpPr>
          <p:nvPr/>
        </p:nvSpPr>
        <p:spPr>
          <a:xfrm>
            <a:off x="767703" y="1912866"/>
            <a:ext cx="2715957" cy="117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  <a:sym typeface="Arial"/>
              </a:rPr>
              <a:t>Weaknesses</a:t>
            </a:r>
            <a:endParaRPr kumimoji="0" lang="en-FR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  <a:sym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B71054-8AF5-42DF-A370-E1A9ED6B2EEF}"/>
              </a:ext>
            </a:extLst>
          </p:cNvPr>
          <p:cNvSpPr txBox="1"/>
          <p:nvPr/>
        </p:nvSpPr>
        <p:spPr>
          <a:xfrm>
            <a:off x="1187704" y="2733261"/>
            <a:ext cx="363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A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too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selective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 client base</a:t>
            </a:r>
          </a:p>
        </p:txBody>
      </p:sp>
    </p:spTree>
    <p:extLst>
      <p:ext uri="{BB962C8B-B14F-4D97-AF65-F5344CB8AC3E}">
        <p14:creationId xmlns:p14="http://schemas.microsoft.com/office/powerpoint/2010/main" val="1311748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C609E-C7AE-5549-9421-C02DE1A940F8}"/>
              </a:ext>
            </a:extLst>
          </p:cNvPr>
          <p:cNvSpPr/>
          <p:nvPr/>
        </p:nvSpPr>
        <p:spPr>
          <a:xfrm>
            <a:off x="3483395" y="0"/>
            <a:ext cx="5658223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754534"/>
            <a:ext cx="3723894" cy="1085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5" cy="238535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2E6E14-B33A-47B4-9CF6-079C82F7E1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3591" y="479823"/>
          <a:ext cx="469582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2260DBF-1DC8-44D7-8398-56491B3F62D7}"/>
              </a:ext>
            </a:extLst>
          </p:cNvPr>
          <p:cNvSpPr txBox="1">
            <a:spLocks/>
          </p:cNvSpPr>
          <p:nvPr/>
        </p:nvSpPr>
        <p:spPr>
          <a:xfrm>
            <a:off x="562962" y="1912866"/>
            <a:ext cx="2897295" cy="117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  <a:sym typeface="Arial"/>
              </a:rPr>
              <a:t>Opportunities</a:t>
            </a:r>
            <a:endParaRPr kumimoji="0" lang="en-FR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  <a:sym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343951-FD16-407C-9673-69EB4A3E4D13}"/>
              </a:ext>
            </a:extLst>
          </p:cNvPr>
          <p:cNvSpPr txBox="1"/>
          <p:nvPr/>
        </p:nvSpPr>
        <p:spPr>
          <a:xfrm>
            <a:off x="1015214" y="2733261"/>
            <a:ext cx="363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Luxury catering is doing well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906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E48FB8-10EF-BB48-AC60-BB31FF55CFD7}"/>
              </a:ext>
            </a:extLst>
          </p:cNvPr>
          <p:cNvSpPr/>
          <p:nvPr/>
        </p:nvSpPr>
        <p:spPr>
          <a:xfrm>
            <a:off x="3483395" y="0"/>
            <a:ext cx="5658223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754534"/>
            <a:ext cx="3723894" cy="1085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5" cy="238535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8B799-2FC8-4066-98CA-A2D5325D7E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24941" y="479823"/>
          <a:ext cx="514015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17BBAAF-A49C-40BD-81A1-B515366E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213" y="1912866"/>
            <a:ext cx="2122004" cy="1175875"/>
          </a:xfrm>
        </p:spPr>
        <p:txBody>
          <a:bodyPr>
            <a:normAutofit/>
          </a:bodyPr>
          <a:lstStyle/>
          <a:p>
            <a:pPr algn="r"/>
            <a:r>
              <a:rPr lang="fr-FR" sz="3300" dirty="0" err="1"/>
              <a:t>Threats</a:t>
            </a:r>
            <a:endParaRPr lang="en-FR" sz="33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7383FCA-6AFE-4616-A337-6DDA961FC68A}"/>
              </a:ext>
            </a:extLst>
          </p:cNvPr>
          <p:cNvSpPr txBox="1"/>
          <p:nvPr/>
        </p:nvSpPr>
        <p:spPr>
          <a:xfrm>
            <a:off x="-46014" y="2685791"/>
            <a:ext cx="359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703020202090204" pitchFamily="34" charset="0"/>
                <a:cs typeface="Arial"/>
                <a:sym typeface="Arial"/>
              </a:rPr>
              <a:t>Increased competition &amp; impact of Brexit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70302020209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52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980475" y="1037975"/>
            <a:ext cx="7183200" cy="402104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718861" y="402826"/>
            <a:ext cx="6188835" cy="668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REVENUE  ESTIMATION  :  RESTAURANT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914574" y="1747509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F2F2F"/>
                </a:solidFill>
              </a:rPr>
              <a:t>70 </a:t>
            </a:r>
            <a:r>
              <a:rPr lang="fr-FR" sz="1200" dirty="0" err="1">
                <a:solidFill>
                  <a:srgbClr val="2F2F2F"/>
                </a:solidFill>
              </a:rPr>
              <a:t>seats</a:t>
            </a:r>
            <a:r>
              <a:rPr lang="fr-FR" sz="1200" dirty="0">
                <a:solidFill>
                  <a:srgbClr val="2F2F2F"/>
                </a:solidFill>
              </a:rPr>
              <a:t>   2 services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1937582" y="2384053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50% </a:t>
            </a:r>
            <a:r>
              <a:rPr lang="fr-FR" sz="1200" dirty="0" err="1">
                <a:solidFill>
                  <a:srgbClr val="2F2F2F"/>
                </a:solidFill>
              </a:rPr>
              <a:t>Occupancy</a:t>
            </a:r>
            <a:r>
              <a:rPr lang="fr-FR" sz="1200" dirty="0">
                <a:solidFill>
                  <a:srgbClr val="2F2F2F"/>
                </a:solidFill>
              </a:rPr>
              <a:t> rate 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2" name="Google Shape;302;p34"/>
          <p:cNvSpPr txBox="1">
            <a:spLocks noGrp="1"/>
          </p:cNvSpPr>
          <p:nvPr>
            <p:ph type="ctrTitle" idx="4294967295"/>
          </p:nvPr>
        </p:nvSpPr>
        <p:spPr>
          <a:xfrm>
            <a:off x="5474501" y="1376782"/>
            <a:ext cx="1975310" cy="354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</a:rPr>
              <a:t>02 </a:t>
            </a:r>
            <a:br>
              <a:rPr lang="fr-FR" sz="1600" dirty="0">
                <a:solidFill>
                  <a:srgbClr val="2F2F2F"/>
                </a:solidFill>
              </a:rPr>
            </a:br>
            <a:r>
              <a:rPr lang="fr-FR" sz="1600" dirty="0"/>
              <a:t>DINNER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1914575" y="1376782"/>
            <a:ext cx="1715795" cy="354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</a:rPr>
              <a:t>01 </a:t>
            </a:r>
            <a:br>
              <a:rPr lang="en" sz="1600" dirty="0">
                <a:solidFill>
                  <a:srgbClr val="2F2F2F"/>
                </a:solidFill>
              </a:rPr>
            </a:br>
            <a:r>
              <a:rPr lang="fr-FR" sz="1600" dirty="0">
                <a:solidFill>
                  <a:srgbClr val="2F2F2F"/>
                </a:solidFill>
              </a:rPr>
              <a:t>BRUNCH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4294967295"/>
          </p:nvPr>
        </p:nvSpPr>
        <p:spPr>
          <a:xfrm>
            <a:off x="1914574" y="3161034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F2F2F"/>
                </a:solidFill>
              </a:rPr>
              <a:t>Menu of £</a:t>
            </a:r>
            <a:r>
              <a:rPr lang="en" sz="1200" dirty="0">
                <a:solidFill>
                  <a:srgbClr val="2F2F2F"/>
                </a:solidFill>
              </a:rPr>
              <a:t>52 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4294967295"/>
          </p:nvPr>
        </p:nvSpPr>
        <p:spPr>
          <a:xfrm>
            <a:off x="1914574" y="3839397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1200" dirty="0"/>
              <a:t>Menu of £52 </a:t>
            </a: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4294967295"/>
          </p:nvPr>
        </p:nvSpPr>
        <p:spPr>
          <a:xfrm>
            <a:off x="5474499" y="1747509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F2F2F"/>
                </a:solidFill>
              </a:rPr>
              <a:t>70 </a:t>
            </a:r>
            <a:r>
              <a:rPr lang="fr-FR" sz="1200" dirty="0" err="1">
                <a:solidFill>
                  <a:srgbClr val="2F2F2F"/>
                </a:solidFill>
              </a:rPr>
              <a:t>seats</a:t>
            </a:r>
            <a:r>
              <a:rPr lang="fr-FR" sz="1200" dirty="0">
                <a:solidFill>
                  <a:srgbClr val="2F2F2F"/>
                </a:solidFill>
              </a:rPr>
              <a:t>   2 services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5505924" y="2364610"/>
            <a:ext cx="2753098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1200" dirty="0"/>
              <a:t>80% </a:t>
            </a:r>
            <a:r>
              <a:rPr lang="fr-FR" sz="1200" dirty="0" err="1"/>
              <a:t>Occupancy</a:t>
            </a:r>
            <a:r>
              <a:rPr lang="fr-FR" sz="1200" dirty="0"/>
              <a:t> rate </a:t>
            </a:r>
          </a:p>
          <a:p>
            <a:pPr marL="0" lvl="0" indent="0">
              <a:buNone/>
            </a:pPr>
            <a:r>
              <a:rPr lang="fr-FR" sz="1200" dirty="0"/>
              <a:t>   100% </a:t>
            </a:r>
            <a:r>
              <a:rPr lang="fr-FR" sz="1200" dirty="0" err="1"/>
              <a:t>Fri</a:t>
            </a:r>
            <a:r>
              <a:rPr lang="fr-FR" sz="1200" dirty="0"/>
              <a:t>/</a:t>
            </a:r>
            <a:r>
              <a:rPr lang="fr-FR" sz="1200" dirty="0" err="1"/>
              <a:t>Sat</a:t>
            </a:r>
            <a:r>
              <a:rPr lang="fr-FR" sz="1200" dirty="0"/>
              <a:t>    80% Sun    70% </a:t>
            </a:r>
            <a:r>
              <a:rPr lang="fr-FR" sz="1200" dirty="0" err="1"/>
              <a:t>Other</a:t>
            </a:r>
            <a:r>
              <a:rPr lang="fr-FR" sz="1200" dirty="0"/>
              <a:t> 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294967295"/>
          </p:nvPr>
        </p:nvSpPr>
        <p:spPr>
          <a:xfrm>
            <a:off x="5474499" y="3161034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F2F2F"/>
                </a:solidFill>
              </a:rPr>
              <a:t>£45 </a:t>
            </a:r>
            <a:r>
              <a:rPr lang="fr-FR" sz="1200" dirty="0">
                <a:solidFill>
                  <a:srgbClr val="2F2F2F"/>
                </a:solidFill>
              </a:rPr>
              <a:t>per </a:t>
            </a:r>
            <a:r>
              <a:rPr lang="fr-FR" sz="1200" dirty="0" err="1">
                <a:solidFill>
                  <a:srgbClr val="2F2F2F"/>
                </a:solidFill>
              </a:rPr>
              <a:t>person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4294967295"/>
          </p:nvPr>
        </p:nvSpPr>
        <p:spPr>
          <a:xfrm>
            <a:off x="5474499" y="3839397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F2F2F"/>
                </a:solidFill>
              </a:rPr>
              <a:t>£20 </a:t>
            </a:r>
            <a:r>
              <a:rPr lang="fr-FR" sz="1200" dirty="0">
                <a:solidFill>
                  <a:srgbClr val="2F2F2F"/>
                </a:solidFill>
              </a:rPr>
              <a:t>per </a:t>
            </a:r>
            <a:r>
              <a:rPr lang="fr-FR" sz="1200" dirty="0" err="1">
                <a:solidFill>
                  <a:srgbClr val="2F2F2F"/>
                </a:solidFill>
              </a:rPr>
              <a:t>person</a:t>
            </a:r>
            <a:endParaRPr sz="1200" dirty="0">
              <a:solidFill>
                <a:srgbClr val="2F2F2F"/>
              </a:solidFill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312475" y="2126342"/>
            <a:ext cx="586749" cy="2058036"/>
            <a:chOff x="1052000" y="2415775"/>
            <a:chExt cx="525900" cy="1549500"/>
          </a:xfrm>
        </p:grpSpPr>
        <p:cxnSp>
          <p:nvCxnSpPr>
            <p:cNvPr id="311" name="Google Shape;311;p34"/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4"/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4"/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4"/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" name="Google Shape;315;p34"/>
          <p:cNvGrpSpPr/>
          <p:nvPr/>
        </p:nvGrpSpPr>
        <p:grpSpPr>
          <a:xfrm>
            <a:off x="4892499" y="2126342"/>
            <a:ext cx="613425" cy="2058035"/>
            <a:chOff x="4632025" y="2415775"/>
            <a:chExt cx="525900" cy="1549500"/>
          </a:xfrm>
        </p:grpSpPr>
        <p:cxnSp>
          <p:nvCxnSpPr>
            <p:cNvPr id="316" name="Google Shape;316;p34"/>
            <p:cNvCxnSpPr/>
            <p:nvPr/>
          </p:nvCxnSpPr>
          <p:spPr>
            <a:xfrm>
              <a:off x="4632025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34"/>
            <p:cNvCxnSpPr/>
            <p:nvPr/>
          </p:nvCxnSpPr>
          <p:spPr>
            <a:xfrm>
              <a:off x="4632025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4"/>
            <p:cNvCxnSpPr/>
            <p:nvPr/>
          </p:nvCxnSpPr>
          <p:spPr>
            <a:xfrm>
              <a:off x="4632025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34"/>
            <p:cNvCxnSpPr/>
            <p:nvPr/>
          </p:nvCxnSpPr>
          <p:spPr>
            <a:xfrm>
              <a:off x="4632025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Graphique 2" descr="Table et chaises">
            <a:extLst>
              <a:ext uri="{FF2B5EF4-FFF2-40B4-BE49-F238E27FC236}">
                <a16:creationId xmlns:a16="http://schemas.microsoft.com/office/drawing/2014/main" id="{12027340-7559-4D4B-9F41-4AEC27A932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039" y="1627610"/>
            <a:ext cx="618486" cy="618486"/>
          </a:xfrm>
          <a:prstGeom prst="rect">
            <a:avLst/>
          </a:prstGeom>
        </p:spPr>
      </p:pic>
      <p:pic>
        <p:nvPicPr>
          <p:cNvPr id="50" name="Graphique 49" descr="Table et chaises">
            <a:extLst>
              <a:ext uri="{FF2B5EF4-FFF2-40B4-BE49-F238E27FC236}">
                <a16:creationId xmlns:a16="http://schemas.microsoft.com/office/drawing/2014/main" id="{259FCC8D-C502-45D4-9BCF-E796D45E9D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355" y="1640943"/>
            <a:ext cx="618486" cy="618486"/>
          </a:xfrm>
          <a:prstGeom prst="rect">
            <a:avLst/>
          </a:prstGeom>
        </p:spPr>
      </p:pic>
      <p:pic>
        <p:nvPicPr>
          <p:cNvPr id="5" name="Graphique 4" descr="Jauge">
            <a:extLst>
              <a:ext uri="{FF2B5EF4-FFF2-40B4-BE49-F238E27FC236}">
                <a16:creationId xmlns:a16="http://schemas.microsoft.com/office/drawing/2014/main" id="{D7D9D8F6-27B9-4312-AD18-0594C5B6DB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7250" y="2263810"/>
            <a:ext cx="613426" cy="613426"/>
          </a:xfrm>
          <a:prstGeom prst="rect">
            <a:avLst/>
          </a:prstGeom>
        </p:spPr>
      </p:pic>
      <p:pic>
        <p:nvPicPr>
          <p:cNvPr id="53" name="Graphique 52" descr="Jauge">
            <a:extLst>
              <a:ext uri="{FF2B5EF4-FFF2-40B4-BE49-F238E27FC236}">
                <a16:creationId xmlns:a16="http://schemas.microsoft.com/office/drawing/2014/main" id="{EB19C179-48F7-44F8-8991-2DA775ABBA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2499" y="2271761"/>
            <a:ext cx="613426" cy="613426"/>
          </a:xfrm>
          <a:prstGeom prst="rect">
            <a:avLst/>
          </a:prstGeom>
        </p:spPr>
      </p:pic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57543CF-F46F-418F-9275-83A115C03983}"/>
              </a:ext>
            </a:extLst>
          </p:cNvPr>
          <p:cNvCxnSpPr>
            <a:cxnSpLocks/>
          </p:cNvCxnSpPr>
          <p:nvPr/>
        </p:nvCxnSpPr>
        <p:spPr>
          <a:xfrm>
            <a:off x="5623192" y="2839299"/>
            <a:ext cx="2417565" cy="3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1BE6257-ADF4-43DF-A479-6BB5166F2156}"/>
              </a:ext>
            </a:extLst>
          </p:cNvPr>
          <p:cNvSpPr txBox="1"/>
          <p:nvPr/>
        </p:nvSpPr>
        <p:spPr>
          <a:xfrm>
            <a:off x="3170578" y="2842597"/>
            <a:ext cx="14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70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people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eating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5298C2C-6009-464F-A904-3C92E3EE975E}"/>
              </a:ext>
            </a:extLst>
          </p:cNvPr>
          <p:cNvSpPr txBox="1"/>
          <p:nvPr/>
        </p:nvSpPr>
        <p:spPr>
          <a:xfrm>
            <a:off x="6632901" y="2845910"/>
            <a:ext cx="155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110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people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eating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pic>
        <p:nvPicPr>
          <p:cNvPr id="12" name="Graphique 11" descr="Couverts de table">
            <a:extLst>
              <a:ext uri="{FF2B5EF4-FFF2-40B4-BE49-F238E27FC236}">
                <a16:creationId xmlns:a16="http://schemas.microsoft.com/office/drawing/2014/main" id="{4BE42946-F2F4-4944-9935-84CED05511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1694" y="2970053"/>
            <a:ext cx="618486" cy="618486"/>
          </a:xfrm>
          <a:prstGeom prst="rect">
            <a:avLst/>
          </a:prstGeom>
        </p:spPr>
      </p:pic>
      <p:pic>
        <p:nvPicPr>
          <p:cNvPr id="63" name="Graphique 62" descr="Couverts de table">
            <a:extLst>
              <a:ext uri="{FF2B5EF4-FFF2-40B4-BE49-F238E27FC236}">
                <a16:creationId xmlns:a16="http://schemas.microsoft.com/office/drawing/2014/main" id="{BF4818DA-54E2-4898-98A5-5422882AE13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543" y="2975932"/>
            <a:ext cx="618486" cy="618486"/>
          </a:xfrm>
          <a:prstGeom prst="rect">
            <a:avLst/>
          </a:prstGeom>
        </p:spPr>
      </p:pic>
      <p:pic>
        <p:nvPicPr>
          <p:cNvPr id="14" name="Graphique 13" descr="Martini">
            <a:extLst>
              <a:ext uri="{FF2B5EF4-FFF2-40B4-BE49-F238E27FC236}">
                <a16:creationId xmlns:a16="http://schemas.microsoft.com/office/drawing/2014/main" id="{6AA6D44C-1F3D-4579-BC9A-F4D108CF9E7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2475" y="3622108"/>
            <a:ext cx="618486" cy="618486"/>
          </a:xfrm>
          <a:prstGeom prst="rect">
            <a:avLst/>
          </a:prstGeom>
        </p:spPr>
      </p:pic>
      <p:pic>
        <p:nvPicPr>
          <p:cNvPr id="66" name="Graphique 65" descr="Martini">
            <a:extLst>
              <a:ext uri="{FF2B5EF4-FFF2-40B4-BE49-F238E27FC236}">
                <a16:creationId xmlns:a16="http://schemas.microsoft.com/office/drawing/2014/main" id="{38BE4BB3-D884-4B96-ABF0-BD137AFC9C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2499" y="3606461"/>
            <a:ext cx="618486" cy="618486"/>
          </a:xfrm>
          <a:prstGeom prst="rect">
            <a:avLst/>
          </a:prstGeom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08BE36C-39C2-4584-B95E-093050D7B0B4}"/>
              </a:ext>
            </a:extLst>
          </p:cNvPr>
          <p:cNvCxnSpPr>
            <a:cxnSpLocks/>
          </p:cNvCxnSpPr>
          <p:nvPr/>
        </p:nvCxnSpPr>
        <p:spPr>
          <a:xfrm>
            <a:off x="2025233" y="2841695"/>
            <a:ext cx="2417565" cy="3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762B102-399A-4F1E-AEF3-10094A0B3093}"/>
              </a:ext>
            </a:extLst>
          </p:cNvPr>
          <p:cNvCxnSpPr>
            <a:cxnSpLocks/>
          </p:cNvCxnSpPr>
          <p:nvPr/>
        </p:nvCxnSpPr>
        <p:spPr>
          <a:xfrm>
            <a:off x="5646385" y="4224150"/>
            <a:ext cx="2417565" cy="3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8C3BF38D-CAEE-4DCB-8B38-69B88703067F}"/>
              </a:ext>
            </a:extLst>
          </p:cNvPr>
          <p:cNvSpPr txBox="1"/>
          <p:nvPr/>
        </p:nvSpPr>
        <p:spPr>
          <a:xfrm>
            <a:off x="3273283" y="4227448"/>
            <a:ext cx="14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£52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person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E3A8D3A-D357-4C53-8432-586A2ED2E1B5}"/>
              </a:ext>
            </a:extLst>
          </p:cNvPr>
          <p:cNvSpPr txBox="1"/>
          <p:nvPr/>
        </p:nvSpPr>
        <p:spPr>
          <a:xfrm>
            <a:off x="6863413" y="4230761"/>
            <a:ext cx="1349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£65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per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person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44C46E31-EE22-45B8-845C-0661AC443E90}"/>
              </a:ext>
            </a:extLst>
          </p:cNvPr>
          <p:cNvCxnSpPr>
            <a:cxnSpLocks/>
          </p:cNvCxnSpPr>
          <p:nvPr/>
        </p:nvCxnSpPr>
        <p:spPr>
          <a:xfrm>
            <a:off x="2048426" y="4226546"/>
            <a:ext cx="2417565" cy="35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A05D46FE-80EC-4497-BF29-F826BFF8B928}"/>
              </a:ext>
            </a:extLst>
          </p:cNvPr>
          <p:cNvCxnSpPr>
            <a:cxnSpLocks/>
          </p:cNvCxnSpPr>
          <p:nvPr/>
        </p:nvCxnSpPr>
        <p:spPr>
          <a:xfrm flipV="1">
            <a:off x="1297250" y="4622903"/>
            <a:ext cx="3168741" cy="2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DFF1E242-CAB6-4A2C-97D4-4A6829D51642}"/>
              </a:ext>
            </a:extLst>
          </p:cNvPr>
          <p:cNvCxnSpPr>
            <a:cxnSpLocks/>
          </p:cNvCxnSpPr>
          <p:nvPr/>
        </p:nvCxnSpPr>
        <p:spPr>
          <a:xfrm flipV="1">
            <a:off x="4898522" y="4626218"/>
            <a:ext cx="3168741" cy="28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5BF81FF8-B769-4D4E-AC42-563E63B6D3BB}"/>
              </a:ext>
            </a:extLst>
          </p:cNvPr>
          <p:cNvSpPr txBox="1"/>
          <p:nvPr/>
        </p:nvSpPr>
        <p:spPr>
          <a:xfrm>
            <a:off x="1431234" y="4638345"/>
            <a:ext cx="194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£3.700 per brunch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83E86B8-EDB9-4E01-A5E3-8E2CBBEB1770}"/>
              </a:ext>
            </a:extLst>
          </p:cNvPr>
          <p:cNvSpPr txBox="1"/>
          <p:nvPr/>
        </p:nvSpPr>
        <p:spPr>
          <a:xfrm>
            <a:off x="5155388" y="4660298"/>
            <a:ext cx="1834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£7.200 per </a:t>
            </a:r>
            <a:r>
              <a:rPr kumimoji="0" lang="fr-F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dinner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highlight>
                <a:srgbClr val="EC8037"/>
              </a:highlight>
              <a:uLnTx/>
              <a:uFillTx/>
              <a:latin typeface="Rokkitt Regular"/>
              <a:cs typeface="Arial"/>
              <a:sym typeface="Rokkit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1805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993147" y="1048352"/>
            <a:ext cx="7183200" cy="402104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723377" y="406464"/>
            <a:ext cx="8425140" cy="668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REVENUE  ESTIMATION  :  BAR/ROOFTOP  IN  WINTER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849400" y="1757448"/>
            <a:ext cx="1146672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50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fr-FR" sz="1200" dirty="0" err="1">
                <a:solidFill>
                  <a:srgbClr val="2F2F2F"/>
                </a:solidFill>
              </a:rPr>
              <a:t>seats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1822710" y="2433748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20% </a:t>
            </a:r>
            <a:r>
              <a:rPr lang="fr-FR" sz="1200" dirty="0" err="1">
                <a:solidFill>
                  <a:srgbClr val="2F2F2F"/>
                </a:solidFill>
              </a:rPr>
              <a:t>Occupancy</a:t>
            </a:r>
            <a:r>
              <a:rPr lang="fr-FR" sz="1200" dirty="0">
                <a:solidFill>
                  <a:srgbClr val="2F2F2F"/>
                </a:solidFill>
              </a:rPr>
              <a:t> rate 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1759948" y="1376782"/>
            <a:ext cx="1715795" cy="354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</a:rPr>
              <a:t>01 </a:t>
            </a:r>
            <a:br>
              <a:rPr lang="en" sz="1600" dirty="0">
                <a:solidFill>
                  <a:srgbClr val="2F2F2F"/>
                </a:solidFill>
              </a:rPr>
            </a:br>
            <a:r>
              <a:rPr lang="fr-FR" sz="1600" dirty="0">
                <a:solidFill>
                  <a:srgbClr val="2F2F2F"/>
                </a:solidFill>
              </a:rPr>
              <a:t>12h – 15h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4294967295"/>
          </p:nvPr>
        </p:nvSpPr>
        <p:spPr>
          <a:xfrm>
            <a:off x="1819582" y="3161034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F2F2F"/>
                </a:solidFill>
              </a:rPr>
              <a:t>£20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fr-FR" sz="1200" dirty="0">
                <a:solidFill>
                  <a:srgbClr val="2F2F2F"/>
                </a:solidFill>
              </a:rPr>
              <a:t>per </a:t>
            </a:r>
            <a:r>
              <a:rPr lang="fr-FR" sz="1200" dirty="0" err="1">
                <a:solidFill>
                  <a:srgbClr val="2F2F2F"/>
                </a:solidFill>
              </a:rPr>
              <a:t>person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4294967295"/>
          </p:nvPr>
        </p:nvSpPr>
        <p:spPr>
          <a:xfrm>
            <a:off x="1819582" y="3839397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1200" dirty="0"/>
              <a:t>£20 per </a:t>
            </a:r>
            <a:r>
              <a:rPr lang="fr-FR" sz="1200" dirty="0" err="1"/>
              <a:t>person</a:t>
            </a:r>
            <a:endParaRPr lang="fr-FR" sz="1200" dirty="0"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157848" y="2126342"/>
            <a:ext cx="586749" cy="2058036"/>
            <a:chOff x="1052000" y="2415775"/>
            <a:chExt cx="525900" cy="1549500"/>
          </a:xfrm>
        </p:grpSpPr>
        <p:cxnSp>
          <p:nvCxnSpPr>
            <p:cNvPr id="311" name="Google Shape;311;p34"/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4"/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4"/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4"/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Graphique 2" descr="Table et chaises">
            <a:extLst>
              <a:ext uri="{FF2B5EF4-FFF2-40B4-BE49-F238E27FC236}">
                <a16:creationId xmlns:a16="http://schemas.microsoft.com/office/drawing/2014/main" id="{12027340-7559-4D4B-9F41-4AEC27A932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412" y="1627610"/>
            <a:ext cx="618486" cy="618486"/>
          </a:xfrm>
          <a:prstGeom prst="rect">
            <a:avLst/>
          </a:prstGeom>
        </p:spPr>
      </p:pic>
      <p:pic>
        <p:nvPicPr>
          <p:cNvPr id="5" name="Graphique 4" descr="Jauge">
            <a:extLst>
              <a:ext uri="{FF2B5EF4-FFF2-40B4-BE49-F238E27FC236}">
                <a16:creationId xmlns:a16="http://schemas.microsoft.com/office/drawing/2014/main" id="{D7D9D8F6-27B9-4312-AD18-0594C5B6DB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623" y="2263810"/>
            <a:ext cx="613426" cy="613426"/>
          </a:xfrm>
          <a:prstGeom prst="rect">
            <a:avLst/>
          </a:prstGeom>
        </p:spPr>
      </p:pic>
      <p:pic>
        <p:nvPicPr>
          <p:cNvPr id="12" name="Graphique 11" descr="Couverts de table">
            <a:extLst>
              <a:ext uri="{FF2B5EF4-FFF2-40B4-BE49-F238E27FC236}">
                <a16:creationId xmlns:a16="http://schemas.microsoft.com/office/drawing/2014/main" id="{4BE42946-F2F4-4944-9935-84CED05511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067" y="2970053"/>
            <a:ext cx="618486" cy="618486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8C3BF38D-CAEE-4DCB-8B38-69B88703067F}"/>
              </a:ext>
            </a:extLst>
          </p:cNvPr>
          <p:cNvSpPr txBox="1"/>
          <p:nvPr/>
        </p:nvSpPr>
        <p:spPr>
          <a:xfrm>
            <a:off x="2098913" y="4256586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£400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44C46E31-EE22-45B8-845C-0661AC443E90}"/>
              </a:ext>
            </a:extLst>
          </p:cNvPr>
          <p:cNvCxnSpPr>
            <a:cxnSpLocks/>
          </p:cNvCxnSpPr>
          <p:nvPr/>
        </p:nvCxnSpPr>
        <p:spPr>
          <a:xfrm>
            <a:off x="1893799" y="4226546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A05D46FE-80EC-4497-BF29-F826BFF8B928}"/>
              </a:ext>
            </a:extLst>
          </p:cNvPr>
          <p:cNvCxnSpPr>
            <a:cxnSpLocks/>
          </p:cNvCxnSpPr>
          <p:nvPr/>
        </p:nvCxnSpPr>
        <p:spPr>
          <a:xfrm>
            <a:off x="1142623" y="4625801"/>
            <a:ext cx="6795387" cy="158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300;p34">
            <a:extLst>
              <a:ext uri="{FF2B5EF4-FFF2-40B4-BE49-F238E27FC236}">
                <a16:creationId xmlns:a16="http://schemas.microsoft.com/office/drawing/2014/main" id="{3DF9C6D1-FFC8-4784-B7BE-4DAD65BD7E80}"/>
              </a:ext>
            </a:extLst>
          </p:cNvPr>
          <p:cNvSpPr txBox="1">
            <a:spLocks/>
          </p:cNvSpPr>
          <p:nvPr/>
        </p:nvSpPr>
        <p:spPr>
          <a:xfrm>
            <a:off x="4148647" y="1760763"/>
            <a:ext cx="9710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50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seats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82" name="Google Shape;301;p34">
            <a:extLst>
              <a:ext uri="{FF2B5EF4-FFF2-40B4-BE49-F238E27FC236}">
                <a16:creationId xmlns:a16="http://schemas.microsoft.com/office/drawing/2014/main" id="{CB5A87CF-7EDE-45FB-9E74-A109BADE574A}"/>
              </a:ext>
            </a:extLst>
          </p:cNvPr>
          <p:cNvSpPr txBox="1">
            <a:spLocks/>
          </p:cNvSpPr>
          <p:nvPr/>
        </p:nvSpPr>
        <p:spPr>
          <a:xfrm>
            <a:off x="4121958" y="2437063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40%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Occupancy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 rate </a:t>
            </a:r>
          </a:p>
        </p:txBody>
      </p:sp>
      <p:sp>
        <p:nvSpPr>
          <p:cNvPr id="83" name="Google Shape;303;p34">
            <a:extLst>
              <a:ext uri="{FF2B5EF4-FFF2-40B4-BE49-F238E27FC236}">
                <a16:creationId xmlns:a16="http://schemas.microsoft.com/office/drawing/2014/main" id="{F7D9246F-BA37-4F25-89DB-ED0A663B82F9}"/>
              </a:ext>
            </a:extLst>
          </p:cNvPr>
          <p:cNvSpPr txBox="1">
            <a:spLocks/>
          </p:cNvSpPr>
          <p:nvPr/>
        </p:nvSpPr>
        <p:spPr>
          <a:xfrm>
            <a:off x="4059196" y="1380097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02</a:t>
            </a:r>
            <a:b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</a:b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15h – 19h</a:t>
            </a:r>
          </a:p>
        </p:txBody>
      </p:sp>
      <p:sp>
        <p:nvSpPr>
          <p:cNvPr id="84" name="Google Shape;304;p34">
            <a:extLst>
              <a:ext uri="{FF2B5EF4-FFF2-40B4-BE49-F238E27FC236}">
                <a16:creationId xmlns:a16="http://schemas.microsoft.com/office/drawing/2014/main" id="{CE7D0059-AC99-47BA-B592-F7DC8A4F724B}"/>
              </a:ext>
            </a:extLst>
          </p:cNvPr>
          <p:cNvSpPr txBox="1">
            <a:spLocks/>
          </p:cNvSpPr>
          <p:nvPr/>
        </p:nvSpPr>
        <p:spPr>
          <a:xfrm>
            <a:off x="4118830" y="3164349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£20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85" name="Google Shape;305;p34">
            <a:extLst>
              <a:ext uri="{FF2B5EF4-FFF2-40B4-BE49-F238E27FC236}">
                <a16:creationId xmlns:a16="http://schemas.microsoft.com/office/drawing/2014/main" id="{AE957DE9-66C5-4C12-843C-ED369CAD062D}"/>
              </a:ext>
            </a:extLst>
          </p:cNvPr>
          <p:cNvSpPr txBox="1">
            <a:spLocks/>
          </p:cNvSpPr>
          <p:nvPr/>
        </p:nvSpPr>
        <p:spPr>
          <a:xfrm>
            <a:off x="4118830" y="3842712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£30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grpSp>
        <p:nvGrpSpPr>
          <p:cNvPr id="86" name="Google Shape;310;p34">
            <a:extLst>
              <a:ext uri="{FF2B5EF4-FFF2-40B4-BE49-F238E27FC236}">
                <a16:creationId xmlns:a16="http://schemas.microsoft.com/office/drawing/2014/main" id="{1F39F450-534F-4156-9F7D-60D3A238BA3B}"/>
              </a:ext>
            </a:extLst>
          </p:cNvPr>
          <p:cNvGrpSpPr/>
          <p:nvPr/>
        </p:nvGrpSpPr>
        <p:grpSpPr>
          <a:xfrm>
            <a:off x="3457096" y="2129657"/>
            <a:ext cx="586749" cy="2058036"/>
            <a:chOff x="1052000" y="2415775"/>
            <a:chExt cx="525900" cy="1549500"/>
          </a:xfrm>
        </p:grpSpPr>
        <p:cxnSp>
          <p:nvCxnSpPr>
            <p:cNvPr id="87" name="Google Shape;311;p34">
              <a:extLst>
                <a:ext uri="{FF2B5EF4-FFF2-40B4-BE49-F238E27FC236}">
                  <a16:creationId xmlns:a16="http://schemas.microsoft.com/office/drawing/2014/main" id="{21291ABC-F63D-412B-87CD-2B643705F883}"/>
                </a:ext>
              </a:extLst>
            </p:cNvPr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312;p34">
              <a:extLst>
                <a:ext uri="{FF2B5EF4-FFF2-40B4-BE49-F238E27FC236}">
                  <a16:creationId xmlns:a16="http://schemas.microsoft.com/office/drawing/2014/main" id="{F6F87402-2FAA-46AA-8BA7-14DA1524FC0F}"/>
                </a:ext>
              </a:extLst>
            </p:cNvPr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313;p34">
              <a:extLst>
                <a:ext uri="{FF2B5EF4-FFF2-40B4-BE49-F238E27FC236}">
                  <a16:creationId xmlns:a16="http://schemas.microsoft.com/office/drawing/2014/main" id="{07E6EEBF-00D3-4B42-AD17-8CDC617EB719}"/>
                </a:ext>
              </a:extLst>
            </p:cNvPr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314;p34">
              <a:extLst>
                <a:ext uri="{FF2B5EF4-FFF2-40B4-BE49-F238E27FC236}">
                  <a16:creationId xmlns:a16="http://schemas.microsoft.com/office/drawing/2014/main" id="{2E62B25F-8E44-4584-BD6E-F50CCFFBA296}"/>
                </a:ext>
              </a:extLst>
            </p:cNvPr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1" name="Graphique 90" descr="Table et chaises">
            <a:extLst>
              <a:ext uri="{FF2B5EF4-FFF2-40B4-BE49-F238E27FC236}">
                <a16:creationId xmlns:a16="http://schemas.microsoft.com/office/drawing/2014/main" id="{BC96E8FD-AA6C-4453-88F4-3A35DEFBCD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660" y="1630925"/>
            <a:ext cx="618486" cy="618486"/>
          </a:xfrm>
          <a:prstGeom prst="rect">
            <a:avLst/>
          </a:prstGeom>
        </p:spPr>
      </p:pic>
      <p:pic>
        <p:nvPicPr>
          <p:cNvPr id="92" name="Graphique 91" descr="Jauge">
            <a:extLst>
              <a:ext uri="{FF2B5EF4-FFF2-40B4-BE49-F238E27FC236}">
                <a16:creationId xmlns:a16="http://schemas.microsoft.com/office/drawing/2014/main" id="{99912289-EF90-48B8-96C5-5FE07615E1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1871" y="2267125"/>
            <a:ext cx="613426" cy="613426"/>
          </a:xfrm>
          <a:prstGeom prst="rect">
            <a:avLst/>
          </a:prstGeom>
        </p:spPr>
      </p:pic>
      <p:pic>
        <p:nvPicPr>
          <p:cNvPr id="93" name="Graphique 92" descr="Couverts de table">
            <a:extLst>
              <a:ext uri="{FF2B5EF4-FFF2-40B4-BE49-F238E27FC236}">
                <a16:creationId xmlns:a16="http://schemas.microsoft.com/office/drawing/2014/main" id="{42DDF667-30FD-4AC8-8796-6E4F9C36B8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6315" y="2973368"/>
            <a:ext cx="618486" cy="618486"/>
          </a:xfrm>
          <a:prstGeom prst="rect">
            <a:avLst/>
          </a:prstGeom>
        </p:spPr>
      </p:pic>
      <p:sp>
        <p:nvSpPr>
          <p:cNvPr id="99" name="Google Shape;300;p34">
            <a:extLst>
              <a:ext uri="{FF2B5EF4-FFF2-40B4-BE49-F238E27FC236}">
                <a16:creationId xmlns:a16="http://schemas.microsoft.com/office/drawing/2014/main" id="{51139BF4-7353-40AC-8F74-89483591C584}"/>
              </a:ext>
            </a:extLst>
          </p:cNvPr>
          <p:cNvSpPr txBox="1">
            <a:spLocks/>
          </p:cNvSpPr>
          <p:nvPr/>
        </p:nvSpPr>
        <p:spPr>
          <a:xfrm>
            <a:off x="6484333" y="1760763"/>
            <a:ext cx="1183127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50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seats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100" name="Google Shape;301;p34">
            <a:extLst>
              <a:ext uri="{FF2B5EF4-FFF2-40B4-BE49-F238E27FC236}">
                <a16:creationId xmlns:a16="http://schemas.microsoft.com/office/drawing/2014/main" id="{C11E75EA-8534-4766-A6BF-20D1955E80FA}"/>
              </a:ext>
            </a:extLst>
          </p:cNvPr>
          <p:cNvSpPr txBox="1">
            <a:spLocks/>
          </p:cNvSpPr>
          <p:nvPr/>
        </p:nvSpPr>
        <p:spPr>
          <a:xfrm>
            <a:off x="6467583" y="2437063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60%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Occupancy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 rate </a:t>
            </a:r>
          </a:p>
        </p:txBody>
      </p:sp>
      <p:sp>
        <p:nvSpPr>
          <p:cNvPr id="101" name="Google Shape;303;p34">
            <a:extLst>
              <a:ext uri="{FF2B5EF4-FFF2-40B4-BE49-F238E27FC236}">
                <a16:creationId xmlns:a16="http://schemas.microsoft.com/office/drawing/2014/main" id="{8474BDAB-C7EE-4BDA-BA92-6F5939FB8B59}"/>
              </a:ext>
            </a:extLst>
          </p:cNvPr>
          <p:cNvSpPr txBox="1">
            <a:spLocks/>
          </p:cNvSpPr>
          <p:nvPr/>
        </p:nvSpPr>
        <p:spPr>
          <a:xfrm>
            <a:off x="6404821" y="1380097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01 </a:t>
            </a:r>
            <a:b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</a:b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19h – 00h</a:t>
            </a:r>
          </a:p>
        </p:txBody>
      </p:sp>
      <p:sp>
        <p:nvSpPr>
          <p:cNvPr id="102" name="Google Shape;304;p34">
            <a:extLst>
              <a:ext uri="{FF2B5EF4-FFF2-40B4-BE49-F238E27FC236}">
                <a16:creationId xmlns:a16="http://schemas.microsoft.com/office/drawing/2014/main" id="{2434F4BA-CC7B-4584-969B-DD58B194361C}"/>
              </a:ext>
            </a:extLst>
          </p:cNvPr>
          <p:cNvSpPr txBox="1">
            <a:spLocks/>
          </p:cNvSpPr>
          <p:nvPr/>
        </p:nvSpPr>
        <p:spPr>
          <a:xfrm>
            <a:off x="6464455" y="3164349"/>
            <a:ext cx="1420301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£10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103" name="Google Shape;305;p34">
            <a:extLst>
              <a:ext uri="{FF2B5EF4-FFF2-40B4-BE49-F238E27FC236}">
                <a16:creationId xmlns:a16="http://schemas.microsoft.com/office/drawing/2014/main" id="{19087A16-95E5-4D9B-BEDE-3887F202B589}"/>
              </a:ext>
            </a:extLst>
          </p:cNvPr>
          <p:cNvSpPr txBox="1">
            <a:spLocks/>
          </p:cNvSpPr>
          <p:nvPr/>
        </p:nvSpPr>
        <p:spPr>
          <a:xfrm>
            <a:off x="6464456" y="3842712"/>
            <a:ext cx="1299074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£40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grpSp>
        <p:nvGrpSpPr>
          <p:cNvPr id="104" name="Google Shape;310;p34">
            <a:extLst>
              <a:ext uri="{FF2B5EF4-FFF2-40B4-BE49-F238E27FC236}">
                <a16:creationId xmlns:a16="http://schemas.microsoft.com/office/drawing/2014/main" id="{5EDDE4D6-140D-4A84-8CE8-47D59F0E630A}"/>
              </a:ext>
            </a:extLst>
          </p:cNvPr>
          <p:cNvGrpSpPr/>
          <p:nvPr/>
        </p:nvGrpSpPr>
        <p:grpSpPr>
          <a:xfrm>
            <a:off x="5802721" y="2129657"/>
            <a:ext cx="586749" cy="2058036"/>
            <a:chOff x="1052000" y="2415775"/>
            <a:chExt cx="525900" cy="1549500"/>
          </a:xfrm>
        </p:grpSpPr>
        <p:cxnSp>
          <p:nvCxnSpPr>
            <p:cNvPr id="105" name="Google Shape;311;p34">
              <a:extLst>
                <a:ext uri="{FF2B5EF4-FFF2-40B4-BE49-F238E27FC236}">
                  <a16:creationId xmlns:a16="http://schemas.microsoft.com/office/drawing/2014/main" id="{645FBCF5-E095-49D1-AF51-33B3AC56E930}"/>
                </a:ext>
              </a:extLst>
            </p:cNvPr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312;p34">
              <a:extLst>
                <a:ext uri="{FF2B5EF4-FFF2-40B4-BE49-F238E27FC236}">
                  <a16:creationId xmlns:a16="http://schemas.microsoft.com/office/drawing/2014/main" id="{FF89A585-6DEC-40D8-A7AA-E8D6858B15CE}"/>
                </a:ext>
              </a:extLst>
            </p:cNvPr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313;p34">
              <a:extLst>
                <a:ext uri="{FF2B5EF4-FFF2-40B4-BE49-F238E27FC236}">
                  <a16:creationId xmlns:a16="http://schemas.microsoft.com/office/drawing/2014/main" id="{F057946C-6A9C-423B-B268-748E1DBB2773}"/>
                </a:ext>
              </a:extLst>
            </p:cNvPr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314;p34">
              <a:extLst>
                <a:ext uri="{FF2B5EF4-FFF2-40B4-BE49-F238E27FC236}">
                  <a16:creationId xmlns:a16="http://schemas.microsoft.com/office/drawing/2014/main" id="{257B35D0-88D3-4FAA-AF6C-B03029E8851E}"/>
                </a:ext>
              </a:extLst>
            </p:cNvPr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" name="Graphique 108" descr="Table et chaises">
            <a:extLst>
              <a:ext uri="{FF2B5EF4-FFF2-40B4-BE49-F238E27FC236}">
                <a16:creationId xmlns:a16="http://schemas.microsoft.com/office/drawing/2014/main" id="{8E4E959B-99C5-4993-BE85-16AD758F0A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285" y="1630925"/>
            <a:ext cx="618486" cy="618486"/>
          </a:xfrm>
          <a:prstGeom prst="rect">
            <a:avLst/>
          </a:prstGeom>
        </p:spPr>
      </p:pic>
      <p:pic>
        <p:nvPicPr>
          <p:cNvPr id="110" name="Graphique 109" descr="Jauge">
            <a:extLst>
              <a:ext uri="{FF2B5EF4-FFF2-40B4-BE49-F238E27FC236}">
                <a16:creationId xmlns:a16="http://schemas.microsoft.com/office/drawing/2014/main" id="{BF3EA175-767F-475D-B808-D65CE3A2144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7496" y="2267125"/>
            <a:ext cx="613426" cy="613426"/>
          </a:xfrm>
          <a:prstGeom prst="rect">
            <a:avLst/>
          </a:prstGeom>
        </p:spPr>
      </p:pic>
      <p:pic>
        <p:nvPicPr>
          <p:cNvPr id="111" name="Graphique 110" descr="Couverts de table">
            <a:extLst>
              <a:ext uri="{FF2B5EF4-FFF2-40B4-BE49-F238E27FC236}">
                <a16:creationId xmlns:a16="http://schemas.microsoft.com/office/drawing/2014/main" id="{909C26E4-549D-45F0-A5B1-5784D6A71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1940" y="2973368"/>
            <a:ext cx="618486" cy="618486"/>
          </a:xfrm>
          <a:prstGeom prst="rect">
            <a:avLst/>
          </a:prstGeom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E14879EC-86F4-4C1F-88E4-AC0936796398}"/>
              </a:ext>
            </a:extLst>
          </p:cNvPr>
          <p:cNvSpPr txBox="1"/>
          <p:nvPr/>
        </p:nvSpPr>
        <p:spPr>
          <a:xfrm>
            <a:off x="5119742" y="4641660"/>
            <a:ext cx="28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£14.300 per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day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 in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winter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highlight>
                <a:srgbClr val="EC8037"/>
              </a:highlight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pic>
        <p:nvPicPr>
          <p:cNvPr id="117" name="Graphique 116" descr="Martini">
            <a:extLst>
              <a:ext uri="{FF2B5EF4-FFF2-40B4-BE49-F238E27FC236}">
                <a16:creationId xmlns:a16="http://schemas.microsoft.com/office/drawing/2014/main" id="{1BE19CE2-257E-42C7-9094-1E88F76527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067" y="3612277"/>
            <a:ext cx="618486" cy="618486"/>
          </a:xfrm>
          <a:prstGeom prst="rect">
            <a:avLst/>
          </a:prstGeom>
        </p:spPr>
      </p:pic>
      <p:pic>
        <p:nvPicPr>
          <p:cNvPr id="118" name="Graphique 117" descr="Martini">
            <a:extLst>
              <a:ext uri="{FF2B5EF4-FFF2-40B4-BE49-F238E27FC236}">
                <a16:creationId xmlns:a16="http://schemas.microsoft.com/office/drawing/2014/main" id="{664D9E46-4A2A-4F11-8AD9-437E45F6E68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6315" y="3614905"/>
            <a:ext cx="618486" cy="618486"/>
          </a:xfrm>
          <a:prstGeom prst="rect">
            <a:avLst/>
          </a:prstGeom>
        </p:spPr>
      </p:pic>
      <p:pic>
        <p:nvPicPr>
          <p:cNvPr id="119" name="Graphique 118" descr="Martini">
            <a:extLst>
              <a:ext uri="{FF2B5EF4-FFF2-40B4-BE49-F238E27FC236}">
                <a16:creationId xmlns:a16="http://schemas.microsoft.com/office/drawing/2014/main" id="{0EBC452F-2536-4FC6-A0BD-7ADA387C467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35" y="3629101"/>
            <a:ext cx="618486" cy="618486"/>
          </a:xfrm>
          <a:prstGeom prst="rect">
            <a:avLst/>
          </a:prstGeom>
        </p:spPr>
      </p:pic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4CB06F31-2695-4249-974F-5ACDCD1A2E84}"/>
              </a:ext>
            </a:extLst>
          </p:cNvPr>
          <p:cNvCxnSpPr>
            <a:cxnSpLocks/>
          </p:cNvCxnSpPr>
          <p:nvPr/>
        </p:nvCxnSpPr>
        <p:spPr>
          <a:xfrm>
            <a:off x="4123473" y="4219922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482B14E-228F-4771-ABDF-56062E25B1BE}"/>
              </a:ext>
            </a:extLst>
          </p:cNvPr>
          <p:cNvCxnSpPr>
            <a:cxnSpLocks/>
          </p:cNvCxnSpPr>
          <p:nvPr/>
        </p:nvCxnSpPr>
        <p:spPr>
          <a:xfrm>
            <a:off x="6541993" y="4223237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40C2017E-8B19-4182-82FE-A0E36AE90F08}"/>
              </a:ext>
            </a:extLst>
          </p:cNvPr>
          <p:cNvSpPr txBox="1"/>
          <p:nvPr/>
        </p:nvSpPr>
        <p:spPr>
          <a:xfrm>
            <a:off x="4285994" y="4259901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£1.000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6BF2E2C7-11A8-4A62-9544-486F233BEDB8}"/>
              </a:ext>
            </a:extLst>
          </p:cNvPr>
          <p:cNvSpPr txBox="1"/>
          <p:nvPr/>
        </p:nvSpPr>
        <p:spPr>
          <a:xfrm>
            <a:off x="6721071" y="4269840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£1.800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1203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994869" y="1056516"/>
            <a:ext cx="7183200" cy="402104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723377" y="406464"/>
            <a:ext cx="8425140" cy="668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REVENUE  ESTIMATION  :  BAR/ROOFTOP  IN  SUMMER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859286" y="1757448"/>
            <a:ext cx="1146672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50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fr-FR" sz="1200" dirty="0" err="1">
                <a:solidFill>
                  <a:srgbClr val="2F2F2F"/>
                </a:solidFill>
              </a:rPr>
              <a:t>seats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1832596" y="2433748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50% </a:t>
            </a:r>
            <a:r>
              <a:rPr lang="fr-FR" sz="1200" dirty="0" err="1">
                <a:solidFill>
                  <a:srgbClr val="2F2F2F"/>
                </a:solidFill>
              </a:rPr>
              <a:t>Occupancy</a:t>
            </a:r>
            <a:r>
              <a:rPr lang="fr-FR" sz="1200" dirty="0">
                <a:solidFill>
                  <a:srgbClr val="2F2F2F"/>
                </a:solidFill>
              </a:rPr>
              <a:t> rate 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1769834" y="1376782"/>
            <a:ext cx="1715795" cy="354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F2F2F"/>
                </a:solidFill>
              </a:rPr>
              <a:t>01 </a:t>
            </a:r>
            <a:br>
              <a:rPr lang="en" sz="1600" dirty="0">
                <a:solidFill>
                  <a:srgbClr val="2F2F2F"/>
                </a:solidFill>
              </a:rPr>
            </a:br>
            <a:r>
              <a:rPr lang="fr-FR" sz="1600" dirty="0">
                <a:solidFill>
                  <a:srgbClr val="2F2F2F"/>
                </a:solidFill>
              </a:rPr>
              <a:t>12h – 15h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4294967295"/>
          </p:nvPr>
        </p:nvSpPr>
        <p:spPr>
          <a:xfrm>
            <a:off x="1829468" y="3161034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F2F2F"/>
                </a:solidFill>
              </a:rPr>
              <a:t>£20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fr-FR" sz="1200" dirty="0">
                <a:solidFill>
                  <a:srgbClr val="2F2F2F"/>
                </a:solidFill>
              </a:rPr>
              <a:t>per </a:t>
            </a:r>
            <a:r>
              <a:rPr lang="fr-FR" sz="1200" dirty="0" err="1">
                <a:solidFill>
                  <a:srgbClr val="2F2F2F"/>
                </a:solidFill>
              </a:rPr>
              <a:t>person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4294967295"/>
          </p:nvPr>
        </p:nvSpPr>
        <p:spPr>
          <a:xfrm>
            <a:off x="1829468" y="3839397"/>
            <a:ext cx="2940469" cy="354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1200" dirty="0"/>
              <a:t>£20 per </a:t>
            </a:r>
            <a:r>
              <a:rPr lang="fr-FR" sz="1200" dirty="0" err="1"/>
              <a:t>person</a:t>
            </a:r>
            <a:endParaRPr lang="fr-FR" sz="1200" dirty="0"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167734" y="2126342"/>
            <a:ext cx="586749" cy="2058036"/>
            <a:chOff x="1052000" y="2415775"/>
            <a:chExt cx="525900" cy="1549500"/>
          </a:xfrm>
        </p:grpSpPr>
        <p:cxnSp>
          <p:nvCxnSpPr>
            <p:cNvPr id="311" name="Google Shape;311;p34"/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4"/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4"/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4"/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Graphique 2" descr="Table et chaises">
            <a:extLst>
              <a:ext uri="{FF2B5EF4-FFF2-40B4-BE49-F238E27FC236}">
                <a16:creationId xmlns:a16="http://schemas.microsoft.com/office/drawing/2014/main" id="{12027340-7559-4D4B-9F41-4AEC27A932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298" y="1627610"/>
            <a:ext cx="618486" cy="618486"/>
          </a:xfrm>
          <a:prstGeom prst="rect">
            <a:avLst/>
          </a:prstGeom>
        </p:spPr>
      </p:pic>
      <p:pic>
        <p:nvPicPr>
          <p:cNvPr id="5" name="Graphique 4" descr="Jauge">
            <a:extLst>
              <a:ext uri="{FF2B5EF4-FFF2-40B4-BE49-F238E27FC236}">
                <a16:creationId xmlns:a16="http://schemas.microsoft.com/office/drawing/2014/main" id="{D7D9D8F6-27B9-4312-AD18-0594C5B6DB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509" y="2263810"/>
            <a:ext cx="613426" cy="613426"/>
          </a:xfrm>
          <a:prstGeom prst="rect">
            <a:avLst/>
          </a:prstGeom>
        </p:spPr>
      </p:pic>
      <p:pic>
        <p:nvPicPr>
          <p:cNvPr id="12" name="Graphique 11" descr="Couverts de table">
            <a:extLst>
              <a:ext uri="{FF2B5EF4-FFF2-40B4-BE49-F238E27FC236}">
                <a16:creationId xmlns:a16="http://schemas.microsoft.com/office/drawing/2014/main" id="{4BE42946-F2F4-4944-9935-84CED05511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53" y="2970053"/>
            <a:ext cx="618486" cy="618486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8C3BF38D-CAEE-4DCB-8B38-69B88703067F}"/>
              </a:ext>
            </a:extLst>
          </p:cNvPr>
          <p:cNvSpPr txBox="1"/>
          <p:nvPr/>
        </p:nvSpPr>
        <p:spPr>
          <a:xfrm>
            <a:off x="2084307" y="4256586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£1000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44C46E31-EE22-45B8-845C-0661AC443E90}"/>
              </a:ext>
            </a:extLst>
          </p:cNvPr>
          <p:cNvCxnSpPr>
            <a:cxnSpLocks/>
          </p:cNvCxnSpPr>
          <p:nvPr/>
        </p:nvCxnSpPr>
        <p:spPr>
          <a:xfrm>
            <a:off x="1903685" y="4226546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A05D46FE-80EC-4497-BF29-F826BFF8B928}"/>
              </a:ext>
            </a:extLst>
          </p:cNvPr>
          <p:cNvCxnSpPr>
            <a:cxnSpLocks/>
          </p:cNvCxnSpPr>
          <p:nvPr/>
        </p:nvCxnSpPr>
        <p:spPr>
          <a:xfrm>
            <a:off x="1152509" y="4625801"/>
            <a:ext cx="6795387" cy="158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300;p34">
            <a:extLst>
              <a:ext uri="{FF2B5EF4-FFF2-40B4-BE49-F238E27FC236}">
                <a16:creationId xmlns:a16="http://schemas.microsoft.com/office/drawing/2014/main" id="{3DF9C6D1-FFC8-4784-B7BE-4DAD65BD7E80}"/>
              </a:ext>
            </a:extLst>
          </p:cNvPr>
          <p:cNvSpPr txBox="1">
            <a:spLocks/>
          </p:cNvSpPr>
          <p:nvPr/>
        </p:nvSpPr>
        <p:spPr>
          <a:xfrm>
            <a:off x="4158533" y="1760763"/>
            <a:ext cx="9710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50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seats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82" name="Google Shape;301;p34">
            <a:extLst>
              <a:ext uri="{FF2B5EF4-FFF2-40B4-BE49-F238E27FC236}">
                <a16:creationId xmlns:a16="http://schemas.microsoft.com/office/drawing/2014/main" id="{CB5A87CF-7EDE-45FB-9E74-A109BADE574A}"/>
              </a:ext>
            </a:extLst>
          </p:cNvPr>
          <p:cNvSpPr txBox="1">
            <a:spLocks/>
          </p:cNvSpPr>
          <p:nvPr/>
        </p:nvSpPr>
        <p:spPr>
          <a:xfrm>
            <a:off x="4131844" y="2437063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80%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Occupancy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 rate </a:t>
            </a:r>
          </a:p>
        </p:txBody>
      </p:sp>
      <p:sp>
        <p:nvSpPr>
          <p:cNvPr id="83" name="Google Shape;303;p34">
            <a:extLst>
              <a:ext uri="{FF2B5EF4-FFF2-40B4-BE49-F238E27FC236}">
                <a16:creationId xmlns:a16="http://schemas.microsoft.com/office/drawing/2014/main" id="{F7D9246F-BA37-4F25-89DB-ED0A663B82F9}"/>
              </a:ext>
            </a:extLst>
          </p:cNvPr>
          <p:cNvSpPr txBox="1">
            <a:spLocks/>
          </p:cNvSpPr>
          <p:nvPr/>
        </p:nvSpPr>
        <p:spPr>
          <a:xfrm>
            <a:off x="4069082" y="1380097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02</a:t>
            </a:r>
            <a:b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</a:b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15h – 19h</a:t>
            </a:r>
          </a:p>
        </p:txBody>
      </p:sp>
      <p:sp>
        <p:nvSpPr>
          <p:cNvPr id="84" name="Google Shape;304;p34">
            <a:extLst>
              <a:ext uri="{FF2B5EF4-FFF2-40B4-BE49-F238E27FC236}">
                <a16:creationId xmlns:a16="http://schemas.microsoft.com/office/drawing/2014/main" id="{CE7D0059-AC99-47BA-B592-F7DC8A4F724B}"/>
              </a:ext>
            </a:extLst>
          </p:cNvPr>
          <p:cNvSpPr txBox="1">
            <a:spLocks/>
          </p:cNvSpPr>
          <p:nvPr/>
        </p:nvSpPr>
        <p:spPr>
          <a:xfrm>
            <a:off x="4128716" y="3164349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£20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85" name="Google Shape;305;p34">
            <a:extLst>
              <a:ext uri="{FF2B5EF4-FFF2-40B4-BE49-F238E27FC236}">
                <a16:creationId xmlns:a16="http://schemas.microsoft.com/office/drawing/2014/main" id="{AE957DE9-66C5-4C12-843C-ED369CAD062D}"/>
              </a:ext>
            </a:extLst>
          </p:cNvPr>
          <p:cNvSpPr txBox="1">
            <a:spLocks/>
          </p:cNvSpPr>
          <p:nvPr/>
        </p:nvSpPr>
        <p:spPr>
          <a:xfrm>
            <a:off x="4128716" y="3842712"/>
            <a:ext cx="2940469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£30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grpSp>
        <p:nvGrpSpPr>
          <p:cNvPr id="86" name="Google Shape;310;p34">
            <a:extLst>
              <a:ext uri="{FF2B5EF4-FFF2-40B4-BE49-F238E27FC236}">
                <a16:creationId xmlns:a16="http://schemas.microsoft.com/office/drawing/2014/main" id="{1F39F450-534F-4156-9F7D-60D3A238BA3B}"/>
              </a:ext>
            </a:extLst>
          </p:cNvPr>
          <p:cNvGrpSpPr/>
          <p:nvPr/>
        </p:nvGrpSpPr>
        <p:grpSpPr>
          <a:xfrm>
            <a:off x="3466982" y="2129657"/>
            <a:ext cx="586749" cy="2058036"/>
            <a:chOff x="1052000" y="2415775"/>
            <a:chExt cx="525900" cy="1549500"/>
          </a:xfrm>
        </p:grpSpPr>
        <p:cxnSp>
          <p:nvCxnSpPr>
            <p:cNvPr id="87" name="Google Shape;311;p34">
              <a:extLst>
                <a:ext uri="{FF2B5EF4-FFF2-40B4-BE49-F238E27FC236}">
                  <a16:creationId xmlns:a16="http://schemas.microsoft.com/office/drawing/2014/main" id="{21291ABC-F63D-412B-87CD-2B643705F883}"/>
                </a:ext>
              </a:extLst>
            </p:cNvPr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312;p34">
              <a:extLst>
                <a:ext uri="{FF2B5EF4-FFF2-40B4-BE49-F238E27FC236}">
                  <a16:creationId xmlns:a16="http://schemas.microsoft.com/office/drawing/2014/main" id="{F6F87402-2FAA-46AA-8BA7-14DA1524FC0F}"/>
                </a:ext>
              </a:extLst>
            </p:cNvPr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313;p34">
              <a:extLst>
                <a:ext uri="{FF2B5EF4-FFF2-40B4-BE49-F238E27FC236}">
                  <a16:creationId xmlns:a16="http://schemas.microsoft.com/office/drawing/2014/main" id="{07E6EEBF-00D3-4B42-AD17-8CDC617EB719}"/>
                </a:ext>
              </a:extLst>
            </p:cNvPr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314;p34">
              <a:extLst>
                <a:ext uri="{FF2B5EF4-FFF2-40B4-BE49-F238E27FC236}">
                  <a16:creationId xmlns:a16="http://schemas.microsoft.com/office/drawing/2014/main" id="{2E62B25F-8E44-4584-BD6E-F50CCFFBA296}"/>
                </a:ext>
              </a:extLst>
            </p:cNvPr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1" name="Graphique 90" descr="Table et chaises">
            <a:extLst>
              <a:ext uri="{FF2B5EF4-FFF2-40B4-BE49-F238E27FC236}">
                <a16:creationId xmlns:a16="http://schemas.microsoft.com/office/drawing/2014/main" id="{BC96E8FD-AA6C-4453-88F4-3A35DEFBCD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546" y="1630925"/>
            <a:ext cx="618486" cy="618486"/>
          </a:xfrm>
          <a:prstGeom prst="rect">
            <a:avLst/>
          </a:prstGeom>
        </p:spPr>
      </p:pic>
      <p:pic>
        <p:nvPicPr>
          <p:cNvPr id="92" name="Graphique 91" descr="Jauge">
            <a:extLst>
              <a:ext uri="{FF2B5EF4-FFF2-40B4-BE49-F238E27FC236}">
                <a16:creationId xmlns:a16="http://schemas.microsoft.com/office/drawing/2014/main" id="{99912289-EF90-48B8-96C5-5FE07615E1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1757" y="2267125"/>
            <a:ext cx="613426" cy="613426"/>
          </a:xfrm>
          <a:prstGeom prst="rect">
            <a:avLst/>
          </a:prstGeom>
        </p:spPr>
      </p:pic>
      <p:pic>
        <p:nvPicPr>
          <p:cNvPr id="93" name="Graphique 92" descr="Couverts de table">
            <a:extLst>
              <a:ext uri="{FF2B5EF4-FFF2-40B4-BE49-F238E27FC236}">
                <a16:creationId xmlns:a16="http://schemas.microsoft.com/office/drawing/2014/main" id="{42DDF667-30FD-4AC8-8796-6E4F9C36B8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6201" y="2973368"/>
            <a:ext cx="618486" cy="618486"/>
          </a:xfrm>
          <a:prstGeom prst="rect">
            <a:avLst/>
          </a:prstGeom>
        </p:spPr>
      </p:pic>
      <p:sp>
        <p:nvSpPr>
          <p:cNvPr id="99" name="Google Shape;300;p34">
            <a:extLst>
              <a:ext uri="{FF2B5EF4-FFF2-40B4-BE49-F238E27FC236}">
                <a16:creationId xmlns:a16="http://schemas.microsoft.com/office/drawing/2014/main" id="{51139BF4-7353-40AC-8F74-89483591C584}"/>
              </a:ext>
            </a:extLst>
          </p:cNvPr>
          <p:cNvSpPr txBox="1">
            <a:spLocks/>
          </p:cNvSpPr>
          <p:nvPr/>
        </p:nvSpPr>
        <p:spPr>
          <a:xfrm>
            <a:off x="6494219" y="1760763"/>
            <a:ext cx="1183127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50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seats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100" name="Google Shape;301;p34">
            <a:extLst>
              <a:ext uri="{FF2B5EF4-FFF2-40B4-BE49-F238E27FC236}">
                <a16:creationId xmlns:a16="http://schemas.microsoft.com/office/drawing/2014/main" id="{C11E75EA-8534-4766-A6BF-20D1955E80FA}"/>
              </a:ext>
            </a:extLst>
          </p:cNvPr>
          <p:cNvSpPr txBox="1">
            <a:spLocks/>
          </p:cNvSpPr>
          <p:nvPr/>
        </p:nvSpPr>
        <p:spPr>
          <a:xfrm>
            <a:off x="6477469" y="2437063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90%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Occupancy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 rate </a:t>
            </a:r>
          </a:p>
        </p:txBody>
      </p:sp>
      <p:sp>
        <p:nvSpPr>
          <p:cNvPr id="101" name="Google Shape;303;p34">
            <a:extLst>
              <a:ext uri="{FF2B5EF4-FFF2-40B4-BE49-F238E27FC236}">
                <a16:creationId xmlns:a16="http://schemas.microsoft.com/office/drawing/2014/main" id="{8474BDAB-C7EE-4BDA-BA92-6F5939FB8B59}"/>
              </a:ext>
            </a:extLst>
          </p:cNvPr>
          <p:cNvSpPr txBox="1">
            <a:spLocks/>
          </p:cNvSpPr>
          <p:nvPr/>
        </p:nvSpPr>
        <p:spPr>
          <a:xfrm>
            <a:off x="6414707" y="1380097"/>
            <a:ext cx="1715795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01 </a:t>
            </a:r>
            <a:b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</a:b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19h – 00h</a:t>
            </a:r>
          </a:p>
        </p:txBody>
      </p:sp>
      <p:sp>
        <p:nvSpPr>
          <p:cNvPr id="102" name="Google Shape;304;p34">
            <a:extLst>
              <a:ext uri="{FF2B5EF4-FFF2-40B4-BE49-F238E27FC236}">
                <a16:creationId xmlns:a16="http://schemas.microsoft.com/office/drawing/2014/main" id="{2434F4BA-CC7B-4584-969B-DD58B194361C}"/>
              </a:ext>
            </a:extLst>
          </p:cNvPr>
          <p:cNvSpPr txBox="1">
            <a:spLocks/>
          </p:cNvSpPr>
          <p:nvPr/>
        </p:nvSpPr>
        <p:spPr>
          <a:xfrm>
            <a:off x="6474341" y="3164349"/>
            <a:ext cx="1420301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£10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sp>
        <p:nvSpPr>
          <p:cNvPr id="103" name="Google Shape;305;p34">
            <a:extLst>
              <a:ext uri="{FF2B5EF4-FFF2-40B4-BE49-F238E27FC236}">
                <a16:creationId xmlns:a16="http://schemas.microsoft.com/office/drawing/2014/main" id="{19087A16-95E5-4D9B-BEDE-3887F202B589}"/>
              </a:ext>
            </a:extLst>
          </p:cNvPr>
          <p:cNvSpPr txBox="1">
            <a:spLocks/>
          </p:cNvSpPr>
          <p:nvPr/>
        </p:nvSpPr>
        <p:spPr>
          <a:xfrm>
            <a:off x="6474342" y="3842712"/>
            <a:ext cx="1299074" cy="3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£40 per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person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Rokkitt Regular"/>
              <a:sym typeface="Rokkitt Regular"/>
            </a:endParaRPr>
          </a:p>
        </p:txBody>
      </p:sp>
      <p:grpSp>
        <p:nvGrpSpPr>
          <p:cNvPr id="104" name="Google Shape;310;p34">
            <a:extLst>
              <a:ext uri="{FF2B5EF4-FFF2-40B4-BE49-F238E27FC236}">
                <a16:creationId xmlns:a16="http://schemas.microsoft.com/office/drawing/2014/main" id="{5EDDE4D6-140D-4A84-8CE8-47D59F0E630A}"/>
              </a:ext>
            </a:extLst>
          </p:cNvPr>
          <p:cNvGrpSpPr/>
          <p:nvPr/>
        </p:nvGrpSpPr>
        <p:grpSpPr>
          <a:xfrm>
            <a:off x="5812607" y="2129657"/>
            <a:ext cx="586749" cy="2058036"/>
            <a:chOff x="1052000" y="2415775"/>
            <a:chExt cx="525900" cy="1549500"/>
          </a:xfrm>
        </p:grpSpPr>
        <p:cxnSp>
          <p:nvCxnSpPr>
            <p:cNvPr id="105" name="Google Shape;311;p34">
              <a:extLst>
                <a:ext uri="{FF2B5EF4-FFF2-40B4-BE49-F238E27FC236}">
                  <a16:creationId xmlns:a16="http://schemas.microsoft.com/office/drawing/2014/main" id="{645FBCF5-E095-49D1-AF51-33B3AC56E930}"/>
                </a:ext>
              </a:extLst>
            </p:cNvPr>
            <p:cNvCxnSpPr/>
            <p:nvPr/>
          </p:nvCxnSpPr>
          <p:spPr>
            <a:xfrm>
              <a:off x="1052000" y="2415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312;p34">
              <a:extLst>
                <a:ext uri="{FF2B5EF4-FFF2-40B4-BE49-F238E27FC236}">
                  <a16:creationId xmlns:a16="http://schemas.microsoft.com/office/drawing/2014/main" id="{FF89A585-6DEC-40D8-A7AA-E8D6858B15CE}"/>
                </a:ext>
              </a:extLst>
            </p:cNvPr>
            <p:cNvCxnSpPr/>
            <p:nvPr/>
          </p:nvCxnSpPr>
          <p:spPr>
            <a:xfrm>
              <a:off x="1052000" y="2932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313;p34">
              <a:extLst>
                <a:ext uri="{FF2B5EF4-FFF2-40B4-BE49-F238E27FC236}">
                  <a16:creationId xmlns:a16="http://schemas.microsoft.com/office/drawing/2014/main" id="{F057946C-6A9C-423B-B268-748E1DBB2773}"/>
                </a:ext>
              </a:extLst>
            </p:cNvPr>
            <p:cNvCxnSpPr/>
            <p:nvPr/>
          </p:nvCxnSpPr>
          <p:spPr>
            <a:xfrm>
              <a:off x="1052000" y="34487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314;p34">
              <a:extLst>
                <a:ext uri="{FF2B5EF4-FFF2-40B4-BE49-F238E27FC236}">
                  <a16:creationId xmlns:a16="http://schemas.microsoft.com/office/drawing/2014/main" id="{257B35D0-88D3-4FAA-AF6C-B03029E8851E}"/>
                </a:ext>
              </a:extLst>
            </p:cNvPr>
            <p:cNvCxnSpPr/>
            <p:nvPr/>
          </p:nvCxnSpPr>
          <p:spPr>
            <a:xfrm>
              <a:off x="1052000" y="3965275"/>
              <a:ext cx="525900" cy="0"/>
            </a:xfrm>
            <a:prstGeom prst="straightConnector1">
              <a:avLst/>
            </a:prstGeom>
            <a:noFill/>
            <a:ln w="19050" cap="flat" cmpd="sng">
              <a:solidFill>
                <a:srgbClr val="2F2F2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" name="Graphique 108" descr="Table et chaises">
            <a:extLst>
              <a:ext uri="{FF2B5EF4-FFF2-40B4-BE49-F238E27FC236}">
                <a16:creationId xmlns:a16="http://schemas.microsoft.com/office/drawing/2014/main" id="{8E4E959B-99C5-4993-BE85-16AD758F0A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5171" y="1630925"/>
            <a:ext cx="618486" cy="618486"/>
          </a:xfrm>
          <a:prstGeom prst="rect">
            <a:avLst/>
          </a:prstGeom>
        </p:spPr>
      </p:pic>
      <p:pic>
        <p:nvPicPr>
          <p:cNvPr id="110" name="Graphique 109" descr="Jauge">
            <a:extLst>
              <a:ext uri="{FF2B5EF4-FFF2-40B4-BE49-F238E27FC236}">
                <a16:creationId xmlns:a16="http://schemas.microsoft.com/office/drawing/2014/main" id="{BF3EA175-767F-475D-B808-D65CE3A2144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7382" y="2267125"/>
            <a:ext cx="613426" cy="613426"/>
          </a:xfrm>
          <a:prstGeom prst="rect">
            <a:avLst/>
          </a:prstGeom>
        </p:spPr>
      </p:pic>
      <p:pic>
        <p:nvPicPr>
          <p:cNvPr id="111" name="Graphique 110" descr="Couverts de table">
            <a:extLst>
              <a:ext uri="{FF2B5EF4-FFF2-40B4-BE49-F238E27FC236}">
                <a16:creationId xmlns:a16="http://schemas.microsoft.com/office/drawing/2014/main" id="{909C26E4-549D-45F0-A5B1-5784D6A71C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826" y="2973368"/>
            <a:ext cx="618486" cy="618486"/>
          </a:xfrm>
          <a:prstGeom prst="rect">
            <a:avLst/>
          </a:prstGeom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E14879EC-86F4-4C1F-88E4-AC0936796398}"/>
              </a:ext>
            </a:extLst>
          </p:cNvPr>
          <p:cNvSpPr txBox="1"/>
          <p:nvPr/>
        </p:nvSpPr>
        <p:spPr>
          <a:xfrm>
            <a:off x="5105136" y="4641660"/>
            <a:ext cx="28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£21.800 per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day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 in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summer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highlight>
                <a:srgbClr val="EC8037"/>
              </a:highlight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pic>
        <p:nvPicPr>
          <p:cNvPr id="117" name="Graphique 116" descr="Martini">
            <a:extLst>
              <a:ext uri="{FF2B5EF4-FFF2-40B4-BE49-F238E27FC236}">
                <a16:creationId xmlns:a16="http://schemas.microsoft.com/office/drawing/2014/main" id="{1BE19CE2-257E-42C7-9094-1E88F76527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6953" y="3612277"/>
            <a:ext cx="618486" cy="618486"/>
          </a:xfrm>
          <a:prstGeom prst="rect">
            <a:avLst/>
          </a:prstGeom>
        </p:spPr>
      </p:pic>
      <p:pic>
        <p:nvPicPr>
          <p:cNvPr id="118" name="Graphique 117" descr="Martini">
            <a:extLst>
              <a:ext uri="{FF2B5EF4-FFF2-40B4-BE49-F238E27FC236}">
                <a16:creationId xmlns:a16="http://schemas.microsoft.com/office/drawing/2014/main" id="{664D9E46-4A2A-4F11-8AD9-437E45F6E68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6201" y="3614905"/>
            <a:ext cx="618486" cy="618486"/>
          </a:xfrm>
          <a:prstGeom prst="rect">
            <a:avLst/>
          </a:prstGeom>
        </p:spPr>
      </p:pic>
      <p:pic>
        <p:nvPicPr>
          <p:cNvPr id="119" name="Graphique 118" descr="Martini">
            <a:extLst>
              <a:ext uri="{FF2B5EF4-FFF2-40B4-BE49-F238E27FC236}">
                <a16:creationId xmlns:a16="http://schemas.microsoft.com/office/drawing/2014/main" id="{0EBC452F-2536-4FC6-A0BD-7ADA387C467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221" y="3629101"/>
            <a:ext cx="618486" cy="618486"/>
          </a:xfrm>
          <a:prstGeom prst="rect">
            <a:avLst/>
          </a:prstGeom>
        </p:spPr>
      </p:pic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4CB06F31-2695-4249-974F-5ACDCD1A2E84}"/>
              </a:ext>
            </a:extLst>
          </p:cNvPr>
          <p:cNvCxnSpPr>
            <a:cxnSpLocks/>
          </p:cNvCxnSpPr>
          <p:nvPr/>
        </p:nvCxnSpPr>
        <p:spPr>
          <a:xfrm>
            <a:off x="4133359" y="4219922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482B14E-228F-4771-ABDF-56062E25B1BE}"/>
              </a:ext>
            </a:extLst>
          </p:cNvPr>
          <p:cNvCxnSpPr>
            <a:cxnSpLocks/>
          </p:cNvCxnSpPr>
          <p:nvPr/>
        </p:nvCxnSpPr>
        <p:spPr>
          <a:xfrm>
            <a:off x="6551879" y="4223237"/>
            <a:ext cx="1396017" cy="68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40C2017E-8B19-4182-82FE-A0E36AE90F08}"/>
              </a:ext>
            </a:extLst>
          </p:cNvPr>
          <p:cNvSpPr txBox="1"/>
          <p:nvPr/>
        </p:nvSpPr>
        <p:spPr>
          <a:xfrm>
            <a:off x="4295880" y="4259901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£2000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6BF2E2C7-11A8-4A62-9544-486F233BEDB8}"/>
              </a:ext>
            </a:extLst>
          </p:cNvPr>
          <p:cNvSpPr txBox="1"/>
          <p:nvPr/>
        </p:nvSpPr>
        <p:spPr>
          <a:xfrm>
            <a:off x="6755449" y="4269840"/>
            <a:ext cx="1476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£2150 per </a:t>
            </a: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Arial"/>
                <a:sym typeface="Rokkitt Regular"/>
              </a:rPr>
              <a:t>hour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Rokkitt Regular"/>
              <a:cs typeface="Arial"/>
              <a:sym typeface="Rokkit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884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ctrTitle"/>
          </p:nvPr>
        </p:nvSpPr>
        <p:spPr>
          <a:xfrm>
            <a:off x="720000" y="383875"/>
            <a:ext cx="2442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ESTIMATION</a:t>
            </a:r>
            <a:endParaRPr dirty="0"/>
          </a:p>
        </p:txBody>
      </p:sp>
      <p:sp>
        <p:nvSpPr>
          <p:cNvPr id="409" name="Google Shape;409;p39"/>
          <p:cNvSpPr txBox="1">
            <a:spLocks noGrp="1"/>
          </p:cNvSpPr>
          <p:nvPr>
            <p:ph type="ctrTitle" idx="4294967295"/>
          </p:nvPr>
        </p:nvSpPr>
        <p:spPr>
          <a:xfrm>
            <a:off x="2845062" y="1727325"/>
            <a:ext cx="1787753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2F2F2F"/>
                </a:solidFill>
              </a:rPr>
              <a:t>Restaurant / </a:t>
            </a:r>
            <a:r>
              <a:rPr lang="fr-FR" sz="1400" dirty="0" err="1">
                <a:solidFill>
                  <a:srgbClr val="2F2F2F"/>
                </a:solidFill>
              </a:rPr>
              <a:t>Dinner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11" name="Google Shape;411;p39"/>
          <p:cNvSpPr txBox="1">
            <a:spLocks noGrp="1"/>
          </p:cNvSpPr>
          <p:nvPr>
            <p:ph type="ctrTitle" idx="4294967295"/>
          </p:nvPr>
        </p:nvSpPr>
        <p:spPr>
          <a:xfrm>
            <a:off x="2845063" y="3028347"/>
            <a:ext cx="2074094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2F2F2F"/>
                </a:solidFill>
              </a:rPr>
              <a:t>Bar &amp; </a:t>
            </a:r>
            <a:r>
              <a:rPr lang="fr-FR" sz="1400" dirty="0" err="1">
                <a:solidFill>
                  <a:srgbClr val="2F2F2F"/>
                </a:solidFill>
              </a:rPr>
              <a:t>Rooftop</a:t>
            </a:r>
            <a:r>
              <a:rPr lang="fr-FR" sz="1400" dirty="0">
                <a:solidFill>
                  <a:srgbClr val="2F2F2F"/>
                </a:solidFill>
              </a:rPr>
              <a:t> / Summer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4294967295"/>
          </p:nvPr>
        </p:nvSpPr>
        <p:spPr>
          <a:xfrm>
            <a:off x="742494" y="2056587"/>
            <a:ext cx="2007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" sz="1050" dirty="0"/>
              <a:t>£3.700 per lunch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2F2F2F"/>
                </a:solidFill>
              </a:rPr>
              <a:t>365 days</a:t>
            </a:r>
          </a:p>
          <a:p>
            <a:pPr marL="0" indent="0">
              <a:buSzPct val="100000"/>
              <a:buNone/>
            </a:pPr>
            <a:r>
              <a:rPr lang="en" sz="1600" b="1" dirty="0"/>
              <a:t>1.4 </a:t>
            </a:r>
            <a:r>
              <a:rPr lang="fr-FR" sz="1600" b="1" dirty="0"/>
              <a:t>M£ per </a:t>
            </a:r>
            <a:r>
              <a:rPr lang="fr-FR" sz="1600" b="1" dirty="0" err="1"/>
              <a:t>Year</a:t>
            </a:r>
            <a:endParaRPr sz="1600" b="1" dirty="0">
              <a:solidFill>
                <a:srgbClr val="2F2F2F"/>
              </a:solidFill>
            </a:endParaRPr>
          </a:p>
        </p:txBody>
      </p:sp>
      <p:sp>
        <p:nvSpPr>
          <p:cNvPr id="415" name="Google Shape;415;p39"/>
          <p:cNvSpPr txBox="1">
            <a:spLocks noGrp="1"/>
          </p:cNvSpPr>
          <p:nvPr>
            <p:ph type="ctrTitle" idx="4294967295"/>
          </p:nvPr>
        </p:nvSpPr>
        <p:spPr>
          <a:xfrm>
            <a:off x="742494" y="1727325"/>
            <a:ext cx="1816416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2F2F2F"/>
                </a:solidFill>
              </a:rPr>
              <a:t>Restaurant / Brunch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17" name="Google Shape;417;p39"/>
          <p:cNvSpPr txBox="1">
            <a:spLocks noGrp="1"/>
          </p:cNvSpPr>
          <p:nvPr>
            <p:ph type="ctrTitle" idx="4294967295"/>
          </p:nvPr>
        </p:nvSpPr>
        <p:spPr>
          <a:xfrm>
            <a:off x="742493" y="3028350"/>
            <a:ext cx="1915501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2F2F2F"/>
                </a:solidFill>
              </a:rPr>
              <a:t>Bar &amp; </a:t>
            </a:r>
            <a:r>
              <a:rPr lang="fr-FR" sz="1400" dirty="0" err="1">
                <a:solidFill>
                  <a:srgbClr val="2F2F2F"/>
                </a:solidFill>
              </a:rPr>
              <a:t>Rooftop</a:t>
            </a:r>
            <a:r>
              <a:rPr lang="fr-FR" sz="1400" dirty="0">
                <a:solidFill>
                  <a:srgbClr val="2F2F2F"/>
                </a:solidFill>
              </a:rPr>
              <a:t> / Winter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643800" y="3205704"/>
            <a:ext cx="92100" cy="92100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2723146" y="1918976"/>
            <a:ext cx="92100" cy="92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14;p39">
            <a:extLst>
              <a:ext uri="{FF2B5EF4-FFF2-40B4-BE49-F238E27FC236}">
                <a16:creationId xmlns:a16="http://schemas.microsoft.com/office/drawing/2014/main" id="{86F20D11-C3BF-446A-9FAC-930BD304A91A}"/>
              </a:ext>
            </a:extLst>
          </p:cNvPr>
          <p:cNvSpPr txBox="1">
            <a:spLocks/>
          </p:cNvSpPr>
          <p:nvPr/>
        </p:nvSpPr>
        <p:spPr>
          <a:xfrm>
            <a:off x="2855002" y="2048682"/>
            <a:ext cx="20076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£7.200 per dinner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365 days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Rokkitt Regular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2.6 M£ per Year</a:t>
            </a:r>
          </a:p>
        </p:txBody>
      </p:sp>
      <p:sp>
        <p:nvSpPr>
          <p:cNvPr id="23" name="Google Shape;414;p39">
            <a:extLst>
              <a:ext uri="{FF2B5EF4-FFF2-40B4-BE49-F238E27FC236}">
                <a16:creationId xmlns:a16="http://schemas.microsoft.com/office/drawing/2014/main" id="{FBCD2393-258B-4873-8758-822ADC451591}"/>
              </a:ext>
            </a:extLst>
          </p:cNvPr>
          <p:cNvSpPr txBox="1">
            <a:spLocks/>
          </p:cNvSpPr>
          <p:nvPr/>
        </p:nvSpPr>
        <p:spPr>
          <a:xfrm>
            <a:off x="742494" y="3368553"/>
            <a:ext cx="20076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£14.300 per lunch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8 months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Rokkitt Regular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3.5 M£ per Year</a:t>
            </a:r>
          </a:p>
        </p:txBody>
      </p:sp>
      <p:sp>
        <p:nvSpPr>
          <p:cNvPr id="24" name="Google Shape;414;p39">
            <a:extLst>
              <a:ext uri="{FF2B5EF4-FFF2-40B4-BE49-F238E27FC236}">
                <a16:creationId xmlns:a16="http://schemas.microsoft.com/office/drawing/2014/main" id="{F6BA0DB5-DAE3-41D6-AC9D-28F95DA85B1A}"/>
              </a:ext>
            </a:extLst>
          </p:cNvPr>
          <p:cNvSpPr txBox="1">
            <a:spLocks/>
          </p:cNvSpPr>
          <p:nvPr/>
        </p:nvSpPr>
        <p:spPr>
          <a:xfrm>
            <a:off x="2863920" y="3361929"/>
            <a:ext cx="20076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£21.800 per lunch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4 months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ct val="100000"/>
              <a:buFont typeface="Rokkitt Regular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Rokkitt Regular"/>
                <a:cs typeface="Rokkitt Regular"/>
                <a:sym typeface="Rokkitt Regular"/>
              </a:rPr>
              <a:t>2.6 M£ per Year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B678825D-3D32-46B5-A896-BFBC57D88D58}"/>
              </a:ext>
            </a:extLst>
          </p:cNvPr>
          <p:cNvGraphicFramePr/>
          <p:nvPr/>
        </p:nvGraphicFramePr>
        <p:xfrm>
          <a:off x="4980170" y="845853"/>
          <a:ext cx="3653527" cy="2803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Google Shape;418;p39">
            <a:extLst>
              <a:ext uri="{FF2B5EF4-FFF2-40B4-BE49-F238E27FC236}">
                <a16:creationId xmlns:a16="http://schemas.microsoft.com/office/drawing/2014/main" id="{1714801E-6880-439F-BEA3-E81AD9B94CC6}"/>
              </a:ext>
            </a:extLst>
          </p:cNvPr>
          <p:cNvSpPr/>
          <p:nvPr/>
        </p:nvSpPr>
        <p:spPr>
          <a:xfrm>
            <a:off x="2719007" y="3227366"/>
            <a:ext cx="92100" cy="921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421;p39">
            <a:extLst>
              <a:ext uri="{FF2B5EF4-FFF2-40B4-BE49-F238E27FC236}">
                <a16:creationId xmlns:a16="http://schemas.microsoft.com/office/drawing/2014/main" id="{B0D8012F-15B1-4A3E-9836-EEC4AA1A4357}"/>
              </a:ext>
            </a:extLst>
          </p:cNvPr>
          <p:cNvSpPr/>
          <p:nvPr/>
        </p:nvSpPr>
        <p:spPr>
          <a:xfrm>
            <a:off x="676292" y="1911883"/>
            <a:ext cx="92100" cy="92100"/>
          </a:xfrm>
          <a:prstGeom prst="rect">
            <a:avLst/>
          </a:prstGeom>
          <a:solidFill>
            <a:srgbClr val="F7CC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7F83822-F432-4FC3-A750-FA8A16614F52}"/>
              </a:ext>
            </a:extLst>
          </p:cNvPr>
          <p:cNvSpPr txBox="1"/>
          <p:nvPr/>
        </p:nvSpPr>
        <p:spPr>
          <a:xfrm>
            <a:off x="3926622" y="4467698"/>
            <a:ext cx="451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2400" b="1" i="0" u="sng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Total Revenues: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  10.1 M£ per </a:t>
            </a: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highlight>
                  <a:srgbClr val="EC8037"/>
                </a:highlight>
                <a:uLnTx/>
                <a:uFillTx/>
                <a:latin typeface="Rokkitt Regular"/>
                <a:cs typeface="Arial"/>
                <a:sym typeface="Rokkitt Regular"/>
              </a:rPr>
              <a:t>Year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highlight>
                <a:srgbClr val="EC8037"/>
              </a:highlight>
              <a:uLnTx/>
              <a:uFillTx/>
              <a:latin typeface="Rokkitt Regular"/>
              <a:cs typeface="Arial"/>
              <a:sym typeface="Rokkitt Regular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8AB4B60-6398-485B-A78B-6093FDAEF2E5}"/>
              </a:ext>
            </a:extLst>
          </p:cNvPr>
          <p:cNvCxnSpPr>
            <a:cxnSpLocks/>
          </p:cNvCxnSpPr>
          <p:nvPr/>
        </p:nvCxnSpPr>
        <p:spPr>
          <a:xfrm>
            <a:off x="627688" y="4347055"/>
            <a:ext cx="77080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1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ctrTitle"/>
          </p:nvPr>
        </p:nvSpPr>
        <p:spPr>
          <a:xfrm>
            <a:off x="2071056" y="2332828"/>
            <a:ext cx="18251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ADDED-VALUE : TECHNICAL ANALYSIS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246470" y="1483976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ctrTitle" idx="3"/>
          </p:nvPr>
        </p:nvSpPr>
        <p:spPr>
          <a:xfrm>
            <a:off x="1153364" y="1560023"/>
            <a:ext cx="169718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REGULAR BUSINESS APPROACH TO YOUR PROBLEM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5"/>
          </p:nvPr>
        </p:nvSpPr>
        <p:spPr>
          <a:xfrm>
            <a:off x="1151722" y="2352990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ctrTitle" idx="6"/>
          </p:nvPr>
        </p:nvSpPr>
        <p:spPr>
          <a:xfrm>
            <a:off x="3014026" y="3118834"/>
            <a:ext cx="194797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RECOMMENDATIONS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7"/>
          </p:nvPr>
        </p:nvSpPr>
        <p:spPr>
          <a:xfrm>
            <a:off x="2137376" y="3105633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0" name="Google Shape;170;p27"/>
          <p:cNvCxnSpPr/>
          <p:nvPr/>
        </p:nvCxnSpPr>
        <p:spPr>
          <a:xfrm>
            <a:off x="469171" y="149058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2360084" y="3118834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1378710" y="2359597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1720" y="507344"/>
            <a:ext cx="3202200" cy="46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40;p25">
            <a:extLst>
              <a:ext uri="{FF2B5EF4-FFF2-40B4-BE49-F238E27FC236}">
                <a16:creationId xmlns:a16="http://schemas.microsoft.com/office/drawing/2014/main" id="{CD40D472-9EDB-C548-8D52-E4DED11646B2}"/>
              </a:ext>
            </a:extLst>
          </p:cNvPr>
          <p:cNvSpPr txBox="1">
            <a:spLocks/>
          </p:cNvSpPr>
          <p:nvPr/>
        </p:nvSpPr>
        <p:spPr>
          <a:xfrm>
            <a:off x="155120" y="97261"/>
            <a:ext cx="15259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r"/>
            <a:r>
              <a:rPr lang="de-DE" sz="2500" dirty="0"/>
              <a:t>AGENDA</a:t>
            </a:r>
          </a:p>
        </p:txBody>
      </p:sp>
      <p:sp>
        <p:nvSpPr>
          <p:cNvPr id="14" name="Google Shape;165;p27">
            <a:extLst>
              <a:ext uri="{FF2B5EF4-FFF2-40B4-BE49-F238E27FC236}">
                <a16:creationId xmlns:a16="http://schemas.microsoft.com/office/drawing/2014/main" id="{62835C72-50C8-224C-8DA4-B081CF15D035}"/>
              </a:ext>
            </a:extLst>
          </p:cNvPr>
          <p:cNvSpPr txBox="1">
            <a:spLocks/>
          </p:cNvSpPr>
          <p:nvPr/>
        </p:nvSpPr>
        <p:spPr>
          <a:xfrm>
            <a:off x="3019541" y="3891639"/>
            <a:ext cx="87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Reem Kufi"/>
              <a:buNone/>
              <a:defRPr sz="40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5" name="Google Shape;166;p27">
            <a:extLst>
              <a:ext uri="{FF2B5EF4-FFF2-40B4-BE49-F238E27FC236}">
                <a16:creationId xmlns:a16="http://schemas.microsoft.com/office/drawing/2014/main" id="{8A94A32F-62DD-B447-9550-7713C52C3DD9}"/>
              </a:ext>
            </a:extLst>
          </p:cNvPr>
          <p:cNvSpPr txBox="1">
            <a:spLocks/>
          </p:cNvSpPr>
          <p:nvPr/>
        </p:nvSpPr>
        <p:spPr>
          <a:xfrm>
            <a:off x="3896192" y="3904840"/>
            <a:ext cx="14928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eem Kufi"/>
              <a:buNone/>
              <a:defRPr sz="12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fr-FR" dirty="0"/>
              <a:t>AFTER THE REBRANDING</a:t>
            </a:r>
          </a:p>
        </p:txBody>
      </p:sp>
      <p:cxnSp>
        <p:nvCxnSpPr>
          <p:cNvPr id="16" name="Google Shape;171;p27">
            <a:extLst>
              <a:ext uri="{FF2B5EF4-FFF2-40B4-BE49-F238E27FC236}">
                <a16:creationId xmlns:a16="http://schemas.microsoft.com/office/drawing/2014/main" id="{784243B2-86A2-F94A-BA2B-6948C0AFC151}"/>
              </a:ext>
            </a:extLst>
          </p:cNvPr>
          <p:cNvCxnSpPr/>
          <p:nvPr/>
        </p:nvCxnSpPr>
        <p:spPr>
          <a:xfrm>
            <a:off x="3242249" y="3904840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88;p43">
            <a:extLst>
              <a:ext uri="{FF2B5EF4-FFF2-40B4-BE49-F238E27FC236}">
                <a16:creationId xmlns:a16="http://schemas.microsoft.com/office/drawing/2014/main" id="{D09546DE-2FAF-BB4A-AA1F-59EC9CA82EAC}"/>
              </a:ext>
            </a:extLst>
          </p:cNvPr>
          <p:cNvSpPr>
            <a:spLocks noChangeAspect="1"/>
          </p:cNvSpPr>
          <p:nvPr/>
        </p:nvSpPr>
        <p:spPr>
          <a:xfrm rot="16200000">
            <a:off x="1552878" y="461086"/>
            <a:ext cx="661788" cy="234722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27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>
            <a:spLocks noGrp="1"/>
          </p:cNvSpPr>
          <p:nvPr>
            <p:ph type="subTitle" idx="1"/>
          </p:nvPr>
        </p:nvSpPr>
        <p:spPr>
          <a:xfrm>
            <a:off x="720000" y="1180232"/>
            <a:ext cx="41469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Earnings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dirty="0"/>
          </a:p>
        </p:txBody>
      </p:sp>
      <p:sp>
        <p:nvSpPr>
          <p:cNvPr id="485" name="Google Shape;485;p43"/>
          <p:cNvSpPr txBox="1">
            <a:spLocks noGrp="1"/>
          </p:cNvSpPr>
          <p:nvPr>
            <p:ph type="subTitle" idx="2"/>
          </p:nvPr>
        </p:nvSpPr>
        <p:spPr>
          <a:xfrm>
            <a:off x="4934700" y="2661388"/>
            <a:ext cx="34893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Part of the restaurant in the total </a:t>
            </a:r>
            <a:r>
              <a:rPr lang="fr-FR" dirty="0" err="1"/>
              <a:t>earnings</a:t>
            </a:r>
            <a:endParaRPr dirty="0"/>
          </a:p>
        </p:txBody>
      </p:sp>
      <p:sp>
        <p:nvSpPr>
          <p:cNvPr id="486" name="Google Shape;486;p43"/>
          <p:cNvSpPr txBox="1">
            <a:spLocks noGrp="1"/>
          </p:cNvSpPr>
          <p:nvPr>
            <p:ph type="subTitle" idx="3"/>
          </p:nvPr>
        </p:nvSpPr>
        <p:spPr>
          <a:xfrm>
            <a:off x="720000" y="4413904"/>
            <a:ext cx="41469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Earnings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in </a:t>
            </a:r>
            <a:r>
              <a:rPr lang="fr-FR" dirty="0" err="1"/>
              <a:t>summer</a:t>
            </a:r>
            <a:r>
              <a:rPr lang="fr-FR" dirty="0"/>
              <a:t> for the bar</a:t>
            </a:r>
            <a:endParaRPr dirty="0"/>
          </a:p>
        </p:txBody>
      </p: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720000" y="777702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10.1 </a:t>
            </a:r>
            <a:r>
              <a:rPr lang="fr-FR" dirty="0"/>
              <a:t>M£</a:t>
            </a:r>
            <a:endParaRPr dirty="0"/>
          </a:p>
        </p:txBody>
      </p:sp>
      <p:sp>
        <p:nvSpPr>
          <p:cNvPr id="488" name="Google Shape;488;p43"/>
          <p:cNvSpPr/>
          <p:nvPr/>
        </p:nvSpPr>
        <p:spPr>
          <a:xfrm>
            <a:off x="8251500" y="486270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43"/>
          <p:cNvSpPr txBox="1">
            <a:spLocks noGrp="1"/>
          </p:cNvSpPr>
          <p:nvPr>
            <p:ph type="title" idx="4"/>
          </p:nvPr>
        </p:nvSpPr>
        <p:spPr>
          <a:xfrm>
            <a:off x="4934700" y="2119611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40%</a:t>
            </a:r>
            <a:endParaRPr dirty="0"/>
          </a:p>
        </p:txBody>
      </p:sp>
      <p:sp>
        <p:nvSpPr>
          <p:cNvPr id="490" name="Google Shape;490;p43"/>
          <p:cNvSpPr txBox="1">
            <a:spLocks noGrp="1"/>
          </p:cNvSpPr>
          <p:nvPr>
            <p:ph type="title" idx="5"/>
          </p:nvPr>
        </p:nvSpPr>
        <p:spPr>
          <a:xfrm>
            <a:off x="720000" y="4027714"/>
            <a:ext cx="348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 </a:t>
            </a:r>
            <a:r>
              <a:rPr lang="fr-FR" dirty="0"/>
              <a:t>K</a:t>
            </a:r>
            <a:r>
              <a:rPr lang="en" dirty="0"/>
              <a:t>£</a:t>
            </a:r>
            <a:endParaRPr dirty="0"/>
          </a:p>
        </p:txBody>
      </p:sp>
      <p:cxnSp>
        <p:nvCxnSpPr>
          <p:cNvPr id="491" name="Google Shape;491;p43"/>
          <p:cNvCxnSpPr/>
          <p:nvPr/>
        </p:nvCxnSpPr>
        <p:spPr>
          <a:xfrm rot="10800000">
            <a:off x="805733" y="3963036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3"/>
          <p:cNvCxnSpPr/>
          <p:nvPr/>
        </p:nvCxnSpPr>
        <p:spPr>
          <a:xfrm rot="10800000">
            <a:off x="5027947" y="2096941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3"/>
          <p:cNvCxnSpPr/>
          <p:nvPr/>
        </p:nvCxnSpPr>
        <p:spPr>
          <a:xfrm rot="10800000">
            <a:off x="805733" y="609077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4" name="Google Shape;494;p4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58340"/>
            <a:ext cx="4335236" cy="211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88;p43">
            <a:extLst>
              <a:ext uri="{FF2B5EF4-FFF2-40B4-BE49-F238E27FC236}">
                <a16:creationId xmlns:a16="http://schemas.microsoft.com/office/drawing/2014/main" id="{077218D9-D35A-5C44-83ED-EA59CBF0A186}"/>
              </a:ext>
            </a:extLst>
          </p:cNvPr>
          <p:cNvSpPr/>
          <p:nvPr/>
        </p:nvSpPr>
        <p:spPr>
          <a:xfrm>
            <a:off x="774062" y="434776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406;p39">
            <a:extLst>
              <a:ext uri="{FF2B5EF4-FFF2-40B4-BE49-F238E27FC236}">
                <a16:creationId xmlns:a16="http://schemas.microsoft.com/office/drawing/2014/main" id="{2461C78C-77D0-A643-9985-3355DEB02C34}"/>
              </a:ext>
            </a:extLst>
          </p:cNvPr>
          <p:cNvSpPr txBox="1">
            <a:spLocks/>
          </p:cNvSpPr>
          <p:nvPr/>
        </p:nvSpPr>
        <p:spPr>
          <a:xfrm>
            <a:off x="883285" y="145834"/>
            <a:ext cx="6244136" cy="59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1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1E1E1E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00"/>
              <a:buFont typeface="Reem Kufi"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Reem Kufi"/>
                <a:cs typeface="Reem Kufi"/>
                <a:sym typeface="Reem Kufi"/>
              </a:rPr>
              <a:t>REVENUE ESTIMATION: KEY TAKEAWAYS</a:t>
            </a:r>
          </a:p>
        </p:txBody>
      </p:sp>
      <p:cxnSp>
        <p:nvCxnSpPr>
          <p:cNvPr id="15" name="Google Shape;492;p43">
            <a:extLst>
              <a:ext uri="{FF2B5EF4-FFF2-40B4-BE49-F238E27FC236}">
                <a16:creationId xmlns:a16="http://schemas.microsoft.com/office/drawing/2014/main" id="{25CB08A9-5070-CF45-A6FD-3FCAFB168DAB}"/>
              </a:ext>
            </a:extLst>
          </p:cNvPr>
          <p:cNvCxnSpPr/>
          <p:nvPr/>
        </p:nvCxnSpPr>
        <p:spPr>
          <a:xfrm rot="10800000">
            <a:off x="968043" y="174487"/>
            <a:ext cx="460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673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6323240" y="279511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1813940" y="279511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36"/>
          <p:cNvSpPr txBox="1">
            <a:spLocks noGrp="1"/>
          </p:cNvSpPr>
          <p:nvPr>
            <p:ph type="ctrTitle"/>
          </p:nvPr>
        </p:nvSpPr>
        <p:spPr>
          <a:xfrm>
            <a:off x="1366052" y="2375542"/>
            <a:ext cx="17883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F2F2F"/>
                </a:solidFill>
              </a:rPr>
              <a:t>WHERE WE ARE </a:t>
            </a:r>
            <a:endParaRPr sz="2400" dirty="0">
              <a:solidFill>
                <a:srgbClr val="2F2F2F"/>
              </a:solidFill>
            </a:endParaRPr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720000" y="3210338"/>
            <a:ext cx="3194700" cy="1647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rebuchet MS" panose="020B0703020202090204" pitchFamily="34" charset="0"/>
              </a:rPr>
              <a:t>Our current estimates: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Trebuchet MS" panose="020B0703020202090204" pitchFamily="34" charset="0"/>
              </a:rPr>
              <a:t>Sales</a:t>
            </a:r>
            <a:r>
              <a:rPr lang="en" sz="1200" dirty="0">
                <a:latin typeface="Trebuchet MS" panose="020B0703020202090204" pitchFamily="34" charset="0"/>
              </a:rPr>
              <a:t>: 10.1 £M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Trebuchet MS" panose="020B0703020202090204" pitchFamily="34" charset="0"/>
              </a:rPr>
              <a:t>OR</a:t>
            </a:r>
            <a:r>
              <a:rPr lang="en" sz="1200" dirty="0">
                <a:latin typeface="Trebuchet MS" panose="020B0703020202090204" pitchFamily="34" charset="0"/>
              </a:rPr>
              <a:t>: between 20% and 80% depending on hour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Trebuchet MS" panose="020B0703020202090204" pitchFamily="34" charset="0"/>
              </a:rPr>
              <a:t>Conservative </a:t>
            </a:r>
            <a:r>
              <a:rPr lang="en" sz="1200" i="1" dirty="0">
                <a:latin typeface="Trebuchet MS" panose="020B0703020202090204" pitchFamily="34" charset="0"/>
              </a:rPr>
              <a:t>average spending </a:t>
            </a:r>
            <a:r>
              <a:rPr lang="en" sz="1200" dirty="0">
                <a:latin typeface="Trebuchet MS" panose="020B0703020202090204" pitchFamily="34" charset="0"/>
              </a:rPr>
              <a:t>estimate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Trebuchet MS" panose="020B0703020202090204" pitchFamily="34" charset="0"/>
              </a:rPr>
              <a:t>Costs</a:t>
            </a:r>
            <a:r>
              <a:rPr lang="en" sz="1200" dirty="0">
                <a:latin typeface="Trebuchet MS" panose="020B0703020202090204" pitchFamily="34" charset="0"/>
              </a:rPr>
              <a:t> still to be optimized</a:t>
            </a:r>
            <a:endParaRPr sz="1200" dirty="0">
              <a:latin typeface="Trebuchet MS" panose="020B0703020202090204" pitchFamily="34" charset="0"/>
            </a:endParaRPr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5229309" y="3210341"/>
            <a:ext cx="3194691" cy="1467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latin typeface="Trebuchet MS" panose="020B0703020202090204" pitchFamily="34" charset="0"/>
              </a:rPr>
              <a:t>Quick and efficient transformation measures to boost profits: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i="1" dirty="0">
                <a:latin typeface="Trebuchet MS" panose="020B0703020202090204" pitchFamily="34" charset="0"/>
              </a:rPr>
              <a:t>Sales</a:t>
            </a:r>
            <a:r>
              <a:rPr lang="en-GB" sz="1200" dirty="0">
                <a:latin typeface="Trebuchet MS" panose="020B0703020202090204" pitchFamily="34" charset="0"/>
              </a:rPr>
              <a:t>: ≈ 12 M£ (+19%), through revenue optimization measures and +10ppt OR on average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i="1" dirty="0">
                <a:latin typeface="Trebuchet MS" panose="020B0703020202090204" pitchFamily="34" charset="0"/>
              </a:rPr>
              <a:t>Costs</a:t>
            </a:r>
            <a:r>
              <a:rPr lang="en-GB" sz="1200" dirty="0">
                <a:latin typeface="Trebuchet MS" panose="020B0703020202090204" pitchFamily="34" charset="0"/>
              </a:rPr>
              <a:t>: increased marketing spending but overall optimization, to reach +20% profits at a 2-year horizon</a:t>
            </a:r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3"/>
          </p:nvPr>
        </p:nvSpPr>
        <p:spPr>
          <a:xfrm>
            <a:off x="5557302" y="2375542"/>
            <a:ext cx="24243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C3B39"/>
                </a:solidFill>
              </a:rPr>
              <a:t>WHERE WE WANT TO BE</a:t>
            </a:r>
            <a:endParaRPr sz="2400" dirty="0">
              <a:solidFill>
                <a:srgbClr val="3C3B39"/>
              </a:solidFill>
            </a:endParaRPr>
          </a:p>
        </p:txBody>
      </p:sp>
      <p:cxnSp>
        <p:nvCxnSpPr>
          <p:cNvPr id="375" name="Google Shape;375;p36"/>
          <p:cNvCxnSpPr/>
          <p:nvPr/>
        </p:nvCxnSpPr>
        <p:spPr>
          <a:xfrm>
            <a:off x="2201110" y="2167601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6" name="Google Shape;376;p36"/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613" y="6"/>
            <a:ext cx="1836000" cy="183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1866" y="4"/>
            <a:ext cx="1836000" cy="183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F052B776-F768-894A-A4AC-C44860D62306}"/>
              </a:ext>
            </a:extLst>
          </p:cNvPr>
          <p:cNvSpPr/>
          <p:nvPr/>
        </p:nvSpPr>
        <p:spPr>
          <a:xfrm rot="5400000">
            <a:off x="4331794" y="3852806"/>
            <a:ext cx="497877" cy="164424"/>
          </a:xfrm>
          <a:prstGeom prst="triangl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129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C4F97-6AF5-2640-994B-00E448B1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1" y="273844"/>
            <a:ext cx="4045021" cy="994172"/>
          </a:xfrm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/>
          <a:p>
            <a:pPr algn="l"/>
            <a:r>
              <a:rPr lang="en-US" sz="3300" dirty="0"/>
              <a:t>Market Research: London (draft)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51A78A-9158-084E-94AC-B2D591B68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1369219"/>
            <a:ext cx="4045021" cy="32635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What kind of restaurant do people go to ? By user category, by period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Average spending by user category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What food do people go to ? By user category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How long do people spend at a restaurant ? By user category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Menu and pictures of most successful restaurants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Actual trend: bio, local food, vegan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Adapt according to the season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Best quality-price</a:t>
            </a:r>
          </a:p>
          <a:p>
            <a:pPr marL="257168" indent="-171446" algn="l">
              <a:buFont typeface="Arial" panose="020B0604020202020204" pitchFamily="34" charset="0"/>
              <a:buChar char="•"/>
            </a:pPr>
            <a:r>
              <a:rPr lang="en-US" sz="1425" dirty="0"/>
              <a:t>Gaucho and Roka set toward a specific type of food. Unclear for Bokan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1D91C8A-5AE7-49FC-92AB-4B53A235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389" y="912364"/>
            <a:ext cx="2835788" cy="283578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0077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19999" y="450373"/>
            <a:ext cx="798342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APPENDIX</a:t>
            </a:r>
            <a:endParaRPr dirty="0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09B5073-7EAD-D542-B02D-E7DEEA37CF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201" y="224253"/>
            <a:ext cx="5919127" cy="46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781548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REGULAR BUSINESS </a:t>
            </a:r>
            <a:br>
              <a:rPr lang="en" dirty="0">
                <a:solidFill>
                  <a:srgbClr val="F3F3F3"/>
                </a:solidFill>
              </a:rPr>
            </a:br>
            <a:r>
              <a:rPr lang="en" dirty="0">
                <a:solidFill>
                  <a:srgbClr val="F3F3F3"/>
                </a:solidFill>
              </a:rPr>
              <a:t>APPROACH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662056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59757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80;p28">
            <a:extLst>
              <a:ext uri="{FF2B5EF4-FFF2-40B4-BE49-F238E27FC236}">
                <a16:creationId xmlns:a16="http://schemas.microsoft.com/office/drawing/2014/main" id="{1C9C732D-EEDE-1A45-8A4B-107CC6ED97CA}"/>
              </a:ext>
            </a:extLst>
          </p:cNvPr>
          <p:cNvSpPr txBox="1">
            <a:spLocks/>
          </p:cNvSpPr>
          <p:nvPr/>
        </p:nvSpPr>
        <p:spPr>
          <a:xfrm>
            <a:off x="0" y="3735136"/>
            <a:ext cx="38091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defRPr sz="36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tabLst/>
              <a:defRPr/>
            </a:pPr>
            <a:r>
              <a:rPr kumimoji="0" lang="en-GB" sz="1500" b="1" i="0" u="none" strike="noStrike" kern="0" cap="none" spc="0" normalizeH="0" baseline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Trebuchet MS" panose="020B0703020202090204" pitchFamily="34" charset="0"/>
                <a:sym typeface="Reem Kufi"/>
              </a:rPr>
              <a:t>Market research findings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Reem Kufi"/>
              <a:buNone/>
              <a:tabLst/>
              <a:defRPr/>
            </a:pPr>
            <a:r>
              <a:rPr kumimoji="0" lang="en-GB" sz="1500" b="1" i="0" u="none" strike="noStrike" kern="0" cap="none" spc="0" normalizeH="0" baseline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Trebuchet MS" panose="020B0703020202090204" pitchFamily="34" charset="0"/>
                <a:sym typeface="Reem Kufi"/>
              </a:rPr>
              <a:t>COGS analysis</a:t>
            </a:r>
          </a:p>
        </p:txBody>
      </p:sp>
    </p:spTree>
    <p:extLst>
      <p:ext uri="{BB962C8B-B14F-4D97-AF65-F5344CB8AC3E}">
        <p14:creationId xmlns:p14="http://schemas.microsoft.com/office/powerpoint/2010/main" val="418962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19999" y="450373"/>
            <a:ext cx="798342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MARKET TRENDS IN LONDON RESTAURANTS</a:t>
            </a:r>
            <a:endParaRPr dirty="0"/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2AC27C3C-09A5-6846-9B8A-3223F420C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630503"/>
              </p:ext>
            </p:extLst>
          </p:nvPr>
        </p:nvGraphicFramePr>
        <p:xfrm>
          <a:off x="440725" y="1533583"/>
          <a:ext cx="3857306" cy="32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3" name="Image 82">
            <a:extLst>
              <a:ext uri="{FF2B5EF4-FFF2-40B4-BE49-F238E27FC236}">
                <a16:creationId xmlns:a16="http://schemas.microsoft.com/office/drawing/2014/main" id="{4AD72FF0-BD74-1C4A-A80F-249EDAD7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7" y="1090321"/>
            <a:ext cx="4973863" cy="25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4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19999" y="450373"/>
            <a:ext cx="798342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MARKET RESEARCH FINDINGS – MARKET TRENDS</a:t>
            </a:r>
            <a:endParaRPr dirty="0"/>
          </a:p>
        </p:txBody>
      </p: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511FEE91-B873-D74F-9B95-E3F81FE0B8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326" y="1396573"/>
            <a:ext cx="3363833" cy="3212582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2E72980-88AE-D84A-A90D-877F477C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6" y="1751655"/>
            <a:ext cx="4267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19999" y="450373"/>
            <a:ext cx="798342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MARKET RESEARCH FINDINGS – COMPETITION</a:t>
            </a:r>
            <a:endParaRPr dirty="0"/>
          </a:p>
        </p:txBody>
      </p:sp>
      <p:graphicFrame>
        <p:nvGraphicFramePr>
          <p:cNvPr id="63" name="Espace réservé du contenu 2">
            <a:extLst>
              <a:ext uri="{FF2B5EF4-FFF2-40B4-BE49-F238E27FC236}">
                <a16:creationId xmlns:a16="http://schemas.microsoft.com/office/drawing/2014/main" id="{D2FC44D5-79CE-1742-BFFD-74DC9DED2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782414"/>
              </p:ext>
            </p:extLst>
          </p:nvPr>
        </p:nvGraphicFramePr>
        <p:xfrm>
          <a:off x="570369" y="1978600"/>
          <a:ext cx="5104717" cy="2991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939326E-B898-7149-AF01-AB0F2C3BEF06}"/>
              </a:ext>
            </a:extLst>
          </p:cNvPr>
          <p:cNvSpPr txBox="1"/>
          <p:nvPr/>
        </p:nvSpPr>
        <p:spPr>
          <a:xfrm>
            <a:off x="847898" y="1604356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Canary</a:t>
            </a:r>
            <a:r>
              <a:rPr lang="fr-FR" dirty="0"/>
              <a:t> Wharf trends:</a:t>
            </a:r>
          </a:p>
        </p:txBody>
      </p:sp>
      <p:pic>
        <p:nvPicPr>
          <p:cNvPr id="5" name="Espace réservé du contenu 9" descr="Une image contenant assiette, alimentation, tasse&#10;&#10;Description générée automatiquement">
            <a:extLst>
              <a:ext uri="{FF2B5EF4-FFF2-40B4-BE49-F238E27FC236}">
                <a16:creationId xmlns:a16="http://schemas.microsoft.com/office/drawing/2014/main" id="{958F3C77-9C8C-1740-A89B-0ED7D386C83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787" y="2592790"/>
            <a:ext cx="1125484" cy="844113"/>
          </a:xfrm>
          <a:prstGeom prst="rect">
            <a:avLst/>
          </a:prstGeom>
        </p:spPr>
      </p:pic>
      <p:pic>
        <p:nvPicPr>
          <p:cNvPr id="6" name="Image 5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A754F9C6-8C9E-2C45-A06A-B85C413E7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1645" y="3833826"/>
            <a:ext cx="1620884" cy="6772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5F8A26-6569-3540-9733-09252CBC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6445" y="3867386"/>
            <a:ext cx="1677548" cy="6772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8" name="Image 7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E7469051-A18B-BA4A-A1CB-0283EA73206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629" y="1588995"/>
            <a:ext cx="1623632" cy="6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36980"/>
      </p:ext>
    </p:extLst>
  </p:cSld>
  <p:clrMapOvr>
    <a:masterClrMapping/>
  </p:clrMapOvr>
</p:sld>
</file>

<file path=ppt/theme/theme1.xml><?xml version="1.0" encoding="utf-8"?>
<a:theme xmlns:a="http://schemas.openxmlformats.org/drawingml/2006/main" name="1_F&amp;B Meeting by Slidesgo">
  <a:themeElements>
    <a:clrScheme name="Simple Light">
      <a:dk1>
        <a:srgbClr val="FFFFFF"/>
      </a:dk1>
      <a:lt1>
        <a:srgbClr val="2F2F2F"/>
      </a:lt1>
      <a:dk2>
        <a:srgbClr val="EC8037"/>
      </a:dk2>
      <a:lt2>
        <a:srgbClr val="434343"/>
      </a:lt2>
      <a:accent1>
        <a:srgbClr val="363636"/>
      </a:accent1>
      <a:accent2>
        <a:srgbClr val="666666"/>
      </a:accent2>
      <a:accent3>
        <a:srgbClr val="999999"/>
      </a:accent3>
      <a:accent4>
        <a:srgbClr val="2F2F2F"/>
      </a:accent4>
      <a:accent5>
        <a:srgbClr val="EC8037"/>
      </a:accent5>
      <a:accent6>
        <a:srgbClr val="666666"/>
      </a:accent6>
      <a:hlink>
        <a:srgbClr val="2F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F&amp;B Meeting by Slidesgo">
  <a:themeElements>
    <a:clrScheme name="Simple Light">
      <a:dk1>
        <a:srgbClr val="FFFFFF"/>
      </a:dk1>
      <a:lt1>
        <a:srgbClr val="2F2F2F"/>
      </a:lt1>
      <a:dk2>
        <a:srgbClr val="EC8037"/>
      </a:dk2>
      <a:lt2>
        <a:srgbClr val="434343"/>
      </a:lt2>
      <a:accent1>
        <a:srgbClr val="363636"/>
      </a:accent1>
      <a:accent2>
        <a:srgbClr val="666666"/>
      </a:accent2>
      <a:accent3>
        <a:srgbClr val="999999"/>
      </a:accent3>
      <a:accent4>
        <a:srgbClr val="2F2F2F"/>
      </a:accent4>
      <a:accent5>
        <a:srgbClr val="EC8037"/>
      </a:accent5>
      <a:accent6>
        <a:srgbClr val="666666"/>
      </a:accent6>
      <a:hlink>
        <a:srgbClr val="2F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2976</Words>
  <Application>Microsoft Macintosh PowerPoint</Application>
  <PresentationFormat>Affichage à l'écran (16:9)</PresentationFormat>
  <Paragraphs>390</Paragraphs>
  <Slides>53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53</vt:i4>
      </vt:variant>
    </vt:vector>
  </HeadingPairs>
  <TitlesOfParts>
    <vt:vector size="66" baseType="lpstr">
      <vt:lpstr>Arial</vt:lpstr>
      <vt:lpstr>Calibri</vt:lpstr>
      <vt:lpstr>Fira Sans Extra Condensed Medium</vt:lpstr>
      <vt:lpstr>Poppins SemiBold</vt:lpstr>
      <vt:lpstr>ProximaNova-Regular</vt:lpstr>
      <vt:lpstr>Reem Kufi</vt:lpstr>
      <vt:lpstr>Roboto Condensed Light</vt:lpstr>
      <vt:lpstr>Rokkitt</vt:lpstr>
      <vt:lpstr>Rokkitt Regular</vt:lpstr>
      <vt:lpstr>Trebuchet MS</vt:lpstr>
      <vt:lpstr>1_F&amp;B Meeting by Slidesgo</vt:lpstr>
      <vt:lpstr>1_Berlin</vt:lpstr>
      <vt:lpstr>2_F&amp;B Meeting by Slidesgo</vt:lpstr>
      <vt:lpstr>Bôkan Restaurant Rebranding Data Science Consulting Project</vt:lpstr>
      <vt:lpstr>OUTLINING YOUR GOAL</vt:lpstr>
      <vt:lpstr>Présentation PowerPoint</vt:lpstr>
      <vt:lpstr>PROJECT TIMELINE</vt:lpstr>
      <vt:lpstr>OUR ADDED-VALUE : TECHNICAL ANALYSIS</vt:lpstr>
      <vt:lpstr>REGULAR BUSINESS  APPROACH</vt:lpstr>
      <vt:lpstr>MARKET TRENDS IN LONDON RESTAURANTS</vt:lpstr>
      <vt:lpstr>MARKET RESEARCH FINDINGS – MARKET TRENDS</vt:lpstr>
      <vt:lpstr>MARKET RESEARCH FINDINGS – COMPETITION</vt:lpstr>
      <vt:lpstr>MARKETING STRATEGY</vt:lpstr>
      <vt:lpstr>ONLINE USER EXPERIENCE</vt:lpstr>
      <vt:lpstr>SEARCH ENGINE APPEARANCE</vt:lpstr>
      <vt:lpstr> Cost of Goods Sold  (COGS) </vt:lpstr>
      <vt:lpstr>Présentation PowerPoint</vt:lpstr>
      <vt:lpstr>OUR ADDED- VALUE: NATURAL LANGUAGE PROCESSING (NLP) TO COMPLEMENT BUSINESS FINDINGS </vt:lpstr>
      <vt:lpstr>DATA  COLLECTION   &amp;  DATA CLEANING</vt:lpstr>
      <vt:lpstr>WORD  EMBEDDING</vt:lpstr>
      <vt:lpstr>TOPIC EXTRACTION</vt:lpstr>
      <vt:lpstr>LDA Topics :</vt:lpstr>
      <vt:lpstr>LDA Topic Extraction</vt:lpstr>
      <vt:lpstr>InterTopic Distance</vt:lpstr>
      <vt:lpstr>GSDMM </vt:lpstr>
      <vt:lpstr>Intertopic Distance (GSDMM)</vt:lpstr>
      <vt:lpstr>WORDPLOTS</vt:lpstr>
      <vt:lpstr>SENTIMENT ANALYSIS</vt:lpstr>
      <vt:lpstr>PROJECT TIMELINE</vt:lpstr>
      <vt:lpstr>OUR RECOMMENDATIONS</vt:lpstr>
      <vt:lpstr>New marketing strategy</vt:lpstr>
      <vt:lpstr>+20%</vt:lpstr>
      <vt:lpstr>Reco 1</vt:lpstr>
      <vt:lpstr>Reco 2</vt:lpstr>
      <vt:lpstr>Reco 3</vt:lpstr>
      <vt:lpstr>Reco 4</vt:lpstr>
      <vt:lpstr>New menu prototype</vt:lpstr>
      <vt:lpstr>Présentation PowerPoint</vt:lpstr>
      <vt:lpstr>Breakeven estimation</vt:lpstr>
      <vt:lpstr>Key Performance Indicators (I) </vt:lpstr>
      <vt:lpstr>Key Performance Indicators (II) </vt:lpstr>
      <vt:lpstr>MANY  THANKS  FOR YOUR  ATTENTION</vt:lpstr>
      <vt:lpstr>xx</vt:lpstr>
      <vt:lpstr>BOKAN : A STRATEGIC ANALYSIS (SWOT)</vt:lpstr>
      <vt:lpstr>Strengths</vt:lpstr>
      <vt:lpstr>Présentation PowerPoint</vt:lpstr>
      <vt:lpstr>Présentation PowerPoint</vt:lpstr>
      <vt:lpstr>Threats</vt:lpstr>
      <vt:lpstr>REVENUE  ESTIMATION  :  RESTAURANT</vt:lpstr>
      <vt:lpstr>REVENUE  ESTIMATION  :  BAR/ROOFTOP  IN  WINTER</vt:lpstr>
      <vt:lpstr>REVENUE  ESTIMATION  :  BAR/ROOFTOP  IN  SUMMER</vt:lpstr>
      <vt:lpstr>REVENUE ESTIMATION</vt:lpstr>
      <vt:lpstr>10.1 M£</vt:lpstr>
      <vt:lpstr>WHERE WE ARE </vt:lpstr>
      <vt:lpstr>Market Research: London (draft)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ACCOR PROJECT</dc:title>
  <cp:lastModifiedBy>Thomas DEMAREUIL</cp:lastModifiedBy>
  <cp:revision>131</cp:revision>
  <dcterms:modified xsi:type="dcterms:W3CDTF">2020-03-18T18:09:23Z</dcterms:modified>
</cp:coreProperties>
</file>